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4"/>
  </p:notesMasterIdLst>
  <p:sldIdLst>
    <p:sldId id="288" r:id="rId5"/>
    <p:sldId id="272" r:id="rId6"/>
    <p:sldId id="284" r:id="rId7"/>
    <p:sldId id="273" r:id="rId8"/>
    <p:sldId id="277" r:id="rId9"/>
    <p:sldId id="290" r:id="rId10"/>
    <p:sldId id="283" r:id="rId11"/>
    <p:sldId id="286" r:id="rId12"/>
    <p:sldId id="28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75DFC-5CA8-4C10-85FC-96DA714319CB}" v="22" dt="2024-10-23T14:36:49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8"/>
    <p:restoredTop sz="95000"/>
  </p:normalViewPr>
  <p:slideViewPr>
    <p:cSldViewPr snapToGrid="0" snapToObjects="1">
      <p:cViewPr varScale="1">
        <p:scale>
          <a:sx n="117" d="100"/>
          <a:sy n="117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ahlin" userId="684f1343-08e3-48c5-a5f6-c6a1122086f8" providerId="ADAL" clId="{0D575DFC-5CA8-4C10-85FC-96DA714319CB}"/>
    <pc:docChg chg="undo custSel addSld delSld modSld">
      <pc:chgData name="Jenny Sahlin" userId="684f1343-08e3-48c5-a5f6-c6a1122086f8" providerId="ADAL" clId="{0D575DFC-5CA8-4C10-85FC-96DA714319CB}" dt="2024-10-23T14:37:55.904" v="443" actId="2696"/>
      <pc:docMkLst>
        <pc:docMk/>
      </pc:docMkLst>
      <pc:sldChg chg="modSp mod">
        <pc:chgData name="Jenny Sahlin" userId="684f1343-08e3-48c5-a5f6-c6a1122086f8" providerId="ADAL" clId="{0D575DFC-5CA8-4C10-85FC-96DA714319CB}" dt="2024-10-23T14:23:40.143" v="167" actId="20577"/>
        <pc:sldMkLst>
          <pc:docMk/>
          <pc:sldMk cId="2103702085" sldId="273"/>
        </pc:sldMkLst>
        <pc:spChg chg="mod">
          <ac:chgData name="Jenny Sahlin" userId="684f1343-08e3-48c5-a5f6-c6a1122086f8" providerId="ADAL" clId="{0D575DFC-5CA8-4C10-85FC-96DA714319CB}" dt="2024-10-23T14:23:40.143" v="167" actId="20577"/>
          <ac:spMkLst>
            <pc:docMk/>
            <pc:sldMk cId="2103702085" sldId="273"/>
            <ac:spMk id="24" creationId="{F0A894B0-603F-13C6-D4F4-A9FCA815262B}"/>
          </ac:spMkLst>
        </pc:spChg>
      </pc:sldChg>
      <pc:sldChg chg="del">
        <pc:chgData name="Jenny Sahlin" userId="684f1343-08e3-48c5-a5f6-c6a1122086f8" providerId="ADAL" clId="{0D575DFC-5CA8-4C10-85FC-96DA714319CB}" dt="2024-10-23T14:27:14.637" v="267" actId="47"/>
        <pc:sldMkLst>
          <pc:docMk/>
          <pc:sldMk cId="2552787372" sldId="274"/>
        </pc:sldMkLst>
      </pc:sldChg>
      <pc:sldChg chg="modSp mod">
        <pc:chgData name="Jenny Sahlin" userId="684f1343-08e3-48c5-a5f6-c6a1122086f8" providerId="ADAL" clId="{0D575DFC-5CA8-4C10-85FC-96DA714319CB}" dt="2024-10-23T14:37:21.855" v="442" actId="20577"/>
        <pc:sldMkLst>
          <pc:docMk/>
          <pc:sldMk cId="220500263" sldId="277"/>
        </pc:sldMkLst>
        <pc:spChg chg="mod">
          <ac:chgData name="Jenny Sahlin" userId="684f1343-08e3-48c5-a5f6-c6a1122086f8" providerId="ADAL" clId="{0D575DFC-5CA8-4C10-85FC-96DA714319CB}" dt="2024-10-23T14:37:21.855" v="442" actId="20577"/>
          <ac:spMkLst>
            <pc:docMk/>
            <pc:sldMk cId="220500263" sldId="277"/>
            <ac:spMk id="14" creationId="{5630B07C-94CE-2445-F353-EABA3C1ED74F}"/>
          </ac:spMkLst>
        </pc:spChg>
      </pc:sldChg>
      <pc:sldChg chg="addSp delSp modSp mod">
        <pc:chgData name="Jenny Sahlin" userId="684f1343-08e3-48c5-a5f6-c6a1122086f8" providerId="ADAL" clId="{0D575DFC-5CA8-4C10-85FC-96DA714319CB}" dt="2024-10-23T14:36:49.670" v="421" actId="208"/>
        <pc:sldMkLst>
          <pc:docMk/>
          <pc:sldMk cId="3450945066" sldId="283"/>
        </pc:sldMkLst>
        <pc:spChg chg="mod">
          <ac:chgData name="Jenny Sahlin" userId="684f1343-08e3-48c5-a5f6-c6a1122086f8" providerId="ADAL" clId="{0D575DFC-5CA8-4C10-85FC-96DA714319CB}" dt="2024-10-23T14:35:58.974" v="417" actId="20577"/>
          <ac:spMkLst>
            <pc:docMk/>
            <pc:sldMk cId="3450945066" sldId="283"/>
            <ac:spMk id="2" creationId="{B040378E-6F96-8E84-813A-3DFDA40782BC}"/>
          </ac:spMkLst>
        </pc:spChg>
        <pc:spChg chg="del">
          <ac:chgData name="Jenny Sahlin" userId="684f1343-08e3-48c5-a5f6-c6a1122086f8" providerId="ADAL" clId="{0D575DFC-5CA8-4C10-85FC-96DA714319CB}" dt="2024-10-23T14:34:54.299" v="346" actId="478"/>
          <ac:spMkLst>
            <pc:docMk/>
            <pc:sldMk cId="3450945066" sldId="283"/>
            <ac:spMk id="5" creationId="{854C502E-9784-3A6A-FE4B-4262C14A6591}"/>
          </ac:spMkLst>
        </pc:spChg>
        <pc:spChg chg="mod">
          <ac:chgData name="Jenny Sahlin" userId="684f1343-08e3-48c5-a5f6-c6a1122086f8" providerId="ADAL" clId="{0D575DFC-5CA8-4C10-85FC-96DA714319CB}" dt="2024-10-23T14:35:34.258" v="413" actId="1076"/>
          <ac:spMkLst>
            <pc:docMk/>
            <pc:sldMk cId="3450945066" sldId="283"/>
            <ac:spMk id="8" creationId="{C89A73B6-87BA-A96B-72EE-8BEE25170CD5}"/>
          </ac:spMkLst>
        </pc:spChg>
        <pc:spChg chg="del">
          <ac:chgData name="Jenny Sahlin" userId="684f1343-08e3-48c5-a5f6-c6a1122086f8" providerId="ADAL" clId="{0D575DFC-5CA8-4C10-85FC-96DA714319CB}" dt="2024-10-23T14:34:09.103" v="340" actId="478"/>
          <ac:spMkLst>
            <pc:docMk/>
            <pc:sldMk cId="3450945066" sldId="283"/>
            <ac:spMk id="9" creationId="{85EDBEE7-949F-3833-5A1E-12EF66656BEB}"/>
          </ac:spMkLst>
        </pc:spChg>
        <pc:graphicFrameChg chg="add mod">
          <ac:chgData name="Jenny Sahlin" userId="684f1343-08e3-48c5-a5f6-c6a1122086f8" providerId="ADAL" clId="{0D575DFC-5CA8-4C10-85FC-96DA714319CB}" dt="2024-10-23T14:36:49.670" v="421" actId="208"/>
          <ac:graphicFrameMkLst>
            <pc:docMk/>
            <pc:sldMk cId="3450945066" sldId="283"/>
            <ac:graphicFrameMk id="4" creationId="{25F765FB-6F00-E15F-E388-DCF10EDAB77E}"/>
          </ac:graphicFrameMkLst>
        </pc:graphicFrameChg>
        <pc:graphicFrameChg chg="del">
          <ac:chgData name="Jenny Sahlin" userId="684f1343-08e3-48c5-a5f6-c6a1122086f8" providerId="ADAL" clId="{0D575DFC-5CA8-4C10-85FC-96DA714319CB}" dt="2024-10-23T14:32:50.828" v="333" actId="478"/>
          <ac:graphicFrameMkLst>
            <pc:docMk/>
            <pc:sldMk cId="3450945066" sldId="283"/>
            <ac:graphicFrameMk id="10" creationId="{304175A6-1208-5D36-2316-6A13131EA80C}"/>
          </ac:graphicFrameMkLst>
        </pc:graphicFrameChg>
      </pc:sldChg>
      <pc:sldChg chg="del">
        <pc:chgData name="Jenny Sahlin" userId="684f1343-08e3-48c5-a5f6-c6a1122086f8" providerId="ADAL" clId="{0D575DFC-5CA8-4C10-85FC-96DA714319CB}" dt="2024-10-23T14:37:55.904" v="443" actId="2696"/>
        <pc:sldMkLst>
          <pc:docMk/>
          <pc:sldMk cId="1176078150" sldId="285"/>
        </pc:sldMkLst>
      </pc:sldChg>
      <pc:sldChg chg="addSp delSp modSp mod">
        <pc:chgData name="Jenny Sahlin" userId="684f1343-08e3-48c5-a5f6-c6a1122086f8" providerId="ADAL" clId="{0D575DFC-5CA8-4C10-85FC-96DA714319CB}" dt="2024-10-21T12:33:25.746" v="19" actId="13926"/>
        <pc:sldMkLst>
          <pc:docMk/>
          <pc:sldMk cId="3518345915" sldId="288"/>
        </pc:sldMkLst>
        <pc:spChg chg="mod">
          <ac:chgData name="Jenny Sahlin" userId="684f1343-08e3-48c5-a5f6-c6a1122086f8" providerId="ADAL" clId="{0D575DFC-5CA8-4C10-85FC-96DA714319CB}" dt="2024-10-21T12:32:59.258" v="8" actId="20577"/>
          <ac:spMkLst>
            <pc:docMk/>
            <pc:sldMk cId="3518345915" sldId="288"/>
            <ac:spMk id="2" creationId="{3DAF8DBB-0CCE-6F9C-C08C-4B74609EF199}"/>
          </ac:spMkLst>
        </pc:spChg>
        <pc:spChg chg="mod">
          <ac:chgData name="Jenny Sahlin" userId="684f1343-08e3-48c5-a5f6-c6a1122086f8" providerId="ADAL" clId="{0D575DFC-5CA8-4C10-85FC-96DA714319CB}" dt="2024-10-21T12:33:18.368" v="18" actId="20577"/>
          <ac:spMkLst>
            <pc:docMk/>
            <pc:sldMk cId="3518345915" sldId="288"/>
            <ac:spMk id="4" creationId="{210785B9-FF2F-1FDA-5D49-0E25ADF16765}"/>
          </ac:spMkLst>
        </pc:spChg>
        <pc:spChg chg="mod">
          <ac:chgData name="Jenny Sahlin" userId="684f1343-08e3-48c5-a5f6-c6a1122086f8" providerId="ADAL" clId="{0D575DFC-5CA8-4C10-85FC-96DA714319CB}" dt="2024-10-21T12:33:25.746" v="19" actId="13926"/>
          <ac:spMkLst>
            <pc:docMk/>
            <pc:sldMk cId="3518345915" sldId="288"/>
            <ac:spMk id="5" creationId="{76657F26-6EC7-7E81-CA82-E0EDB3AE5B09}"/>
          </ac:spMkLst>
        </pc:spChg>
        <pc:graphicFrameChg chg="add del mod modGraphic">
          <ac:chgData name="Jenny Sahlin" userId="684f1343-08e3-48c5-a5f6-c6a1122086f8" providerId="ADAL" clId="{0D575DFC-5CA8-4C10-85FC-96DA714319CB}" dt="2024-10-21T12:32:43.101" v="5" actId="478"/>
          <ac:graphicFrameMkLst>
            <pc:docMk/>
            <pc:sldMk cId="3518345915" sldId="288"/>
            <ac:graphicFrameMk id="3" creationId="{918B1662-5FD6-D128-449B-EB93CBD24392}"/>
          </ac:graphicFrameMkLst>
        </pc:graphicFrameChg>
      </pc:sldChg>
      <pc:sldChg chg="modSp add mod">
        <pc:chgData name="Jenny Sahlin" userId="684f1343-08e3-48c5-a5f6-c6a1122086f8" providerId="ADAL" clId="{0D575DFC-5CA8-4C10-85FC-96DA714319CB}" dt="2024-10-23T14:29:01.813" v="332" actId="20577"/>
        <pc:sldMkLst>
          <pc:docMk/>
          <pc:sldMk cId="1503345482" sldId="290"/>
        </pc:sldMkLst>
        <pc:spChg chg="mod">
          <ac:chgData name="Jenny Sahlin" userId="684f1343-08e3-48c5-a5f6-c6a1122086f8" providerId="ADAL" clId="{0D575DFC-5CA8-4C10-85FC-96DA714319CB}" dt="2024-10-23T14:29:01.813" v="332" actId="20577"/>
          <ac:spMkLst>
            <pc:docMk/>
            <pc:sldMk cId="1503345482" sldId="290"/>
            <ac:spMk id="14" creationId="{15515996-AE5C-B8D7-2036-0B13AF6DB4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ofu.sharepoint.com/sites/AvfallSverige/Delade%20dokument/Kapacitetsutredning/2024/3%20Ber&#228;kningar/F&#246;rbr&#228;nning%20ny%20kapacitet%202024v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 sz="1400" dirty="0"/>
          </a:p>
          <a:p>
            <a:pPr>
              <a:defRPr sz="1400"/>
            </a:pPr>
            <a:r>
              <a:rPr lang="sv-SE" sz="1400" dirty="0"/>
              <a:t>Svenskt restavfall efter</a:t>
            </a:r>
            <a:br>
              <a:rPr lang="sv-SE" sz="1400" dirty="0"/>
            </a:br>
            <a:r>
              <a:rPr lang="sv-SE" sz="1400" dirty="0"/>
              <a:t> materialåtervinning </a:t>
            </a:r>
          </a:p>
        </c:rich>
      </c:tx>
      <c:layout>
        <c:manualLayout>
          <c:xMode val="edge"/>
          <c:yMode val="edge"/>
          <c:x val="0.11553280297310131"/>
          <c:y val="0.19671809687529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2398406157779524E-2"/>
          <c:y val="7.7111661550156835E-2"/>
          <c:w val="0.90107036092995185"/>
          <c:h val="0.73687925823893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'[Förbränning ny kapacitet 2024v2.xlsx]Befintlig och planerad förbr'!$F$2:$G$2</c:f>
              <c:strCache>
                <c:ptCount val="2"/>
                <c:pt idx="0">
                  <c:v>Befintlig, teknisk kapacitet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27-4E10-86C6-F98B4F225C2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27-4E10-86C6-F98B4F225C2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27-4E10-86C6-F98B4F225C2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27-4E10-86C6-F98B4F225C29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27-4E10-86C6-F98B4F225C2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27-4E10-86C6-F98B4F225C29}"/>
              </c:ext>
            </c:extLst>
          </c:dPt>
          <c:cat>
            <c:numRef>
              <c:f>'[Förbränning ny kapacitet 2024v2.xlsx]Befintlig och planerad förbr'!$E$17:$AD$17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  <c:extLst/>
            </c:numRef>
          </c:cat>
          <c:val>
            <c:numRef>
              <c:f>'[Förbränning ny kapacitet 2024v2.xlsx]Befintlig och planerad förbr'!$E$18:$AD$18</c:f>
              <c:numCache>
                <c:formatCode>General</c:formatCode>
                <c:ptCount val="25"/>
                <c:pt idx="0">
                  <c:v>4250</c:v>
                </c:pt>
                <c:pt idx="1">
                  <c:v>4400</c:v>
                </c:pt>
                <c:pt idx="2" formatCode="#,##0">
                  <c:v>4598</c:v>
                </c:pt>
                <c:pt idx="3" formatCode="#,##0">
                  <c:v>4825</c:v>
                </c:pt>
                <c:pt idx="4" formatCode="#,##0">
                  <c:v>5123</c:v>
                </c:pt>
                <c:pt idx="5" formatCode="#,##0">
                  <c:v>5283</c:v>
                </c:pt>
                <c:pt idx="6" formatCode="#,##0">
                  <c:v>5372</c:v>
                </c:pt>
                <c:pt idx="7" formatCode="#,##0">
                  <c:v>5632.5</c:v>
                </c:pt>
                <c:pt idx="8" formatCode="#,##0">
                  <c:v>6165</c:v>
                </c:pt>
                <c:pt idx="9" formatCode="#,##0">
                  <c:v>6277</c:v>
                </c:pt>
                <c:pt idx="10" formatCode="#,##0">
                  <c:v>6507</c:v>
                </c:pt>
                <c:pt idx="11" formatCode="#,##0">
                  <c:v>6597</c:v>
                </c:pt>
                <c:pt idx="12" formatCode="#,##0">
                  <c:v>6661</c:v>
                </c:pt>
                <c:pt idx="13" formatCode="#,##0">
                  <c:v>6730</c:v>
                </c:pt>
                <c:pt idx="14" formatCode="#,##0">
                  <c:v>7085</c:v>
                </c:pt>
                <c:pt idx="15" formatCode="#,##0">
                  <c:v>7085</c:v>
                </c:pt>
                <c:pt idx="16" formatCode="#,##0">
                  <c:v>7085</c:v>
                </c:pt>
                <c:pt idx="17" formatCode="#,##0">
                  <c:v>7085</c:v>
                </c:pt>
                <c:pt idx="18" formatCode="#,##0">
                  <c:v>7085</c:v>
                </c:pt>
                <c:pt idx="19" formatCode="#,##0">
                  <c:v>7085</c:v>
                </c:pt>
                <c:pt idx="20" formatCode="#,##0">
                  <c:v>7085</c:v>
                </c:pt>
                <c:pt idx="21" formatCode="#,##0">
                  <c:v>7085</c:v>
                </c:pt>
                <c:pt idx="22" formatCode="#,##0">
                  <c:v>7085</c:v>
                </c:pt>
                <c:pt idx="23" formatCode="#,##0">
                  <c:v>7085</c:v>
                </c:pt>
                <c:pt idx="24" formatCode="#,##0">
                  <c:v>7085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8127-4E10-86C6-F98B4F225C29}"/>
            </c:ext>
          </c:extLst>
        </c:ser>
        <c:ser>
          <c:idx val="1"/>
          <c:order val="1"/>
          <c:tx>
            <c:strRef>
              <c:f>'[Förbränning ny kapacitet 2024v2.xlsx]Befintlig och planerad förbr'!$F$3:$G$3</c:f>
              <c:strCache>
                <c:ptCount val="2"/>
                <c:pt idx="0">
                  <c:v>Under byggnation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'[Förbränning ny kapacitet 2024v2.xlsx]Befintlig och planerad förbr'!$E$17:$AD$17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  <c:extLst/>
            </c:numRef>
          </c:cat>
          <c:val>
            <c:numRef>
              <c:f>'[Förbränning ny kapacitet 2024v2.xlsx]Befintlig och planerad förbr'!$E$19:$AD$19</c:f>
              <c:numCache>
                <c:formatCode>General</c:formatCode>
                <c:ptCount val="25"/>
                <c:pt idx="11" formatCode="#,##0">
                  <c:v>0</c:v>
                </c:pt>
                <c:pt idx="12" formatCode="#,##0">
                  <c:v>0</c:v>
                </c:pt>
                <c:pt idx="13" formatCode="#,##0">
                  <c:v>0</c:v>
                </c:pt>
                <c:pt idx="14" formatCode="#,##0">
                  <c:v>0</c:v>
                </c:pt>
                <c:pt idx="15" formatCode="#,##0">
                  <c:v>0</c:v>
                </c:pt>
                <c:pt idx="16" formatCode="#,##0">
                  <c:v>0</c:v>
                </c:pt>
                <c:pt idx="17" formatCode="#,##0">
                  <c:v>0</c:v>
                </c:pt>
                <c:pt idx="18" formatCode="#,##0">
                  <c:v>0</c:v>
                </c:pt>
                <c:pt idx="19" formatCode="#,##0">
                  <c:v>0</c:v>
                </c:pt>
                <c:pt idx="20" formatCode="#,##0">
                  <c:v>0</c:v>
                </c:pt>
                <c:pt idx="21" formatCode="#,##0">
                  <c:v>0</c:v>
                </c:pt>
                <c:pt idx="22" formatCode="#,##0">
                  <c:v>0</c:v>
                </c:pt>
                <c:pt idx="23" formatCode="#,##0">
                  <c:v>0</c:v>
                </c:pt>
                <c:pt idx="24" formatCode="#,##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8127-4E10-86C6-F98B4F225C29}"/>
            </c:ext>
          </c:extLst>
        </c:ser>
        <c:ser>
          <c:idx val="2"/>
          <c:order val="2"/>
          <c:tx>
            <c:strRef>
              <c:f>'[Förbränning ny kapacitet 2024v2.xlsx]Befintlig och planerad förbr'!$A$20</c:f>
              <c:strCache>
                <c:ptCount val="1"/>
                <c:pt idx="0">
                  <c:v>Planer med miljötillstånd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'[Förbränning ny kapacitet 2024v2.xlsx]Befintlig och planerad förbr'!$E$17:$AD$17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  <c:extLst/>
            </c:numRef>
          </c:cat>
          <c:val>
            <c:numRef>
              <c:f>'[Förbränning ny kapacitet 2024v2.xlsx]Befintlig och planerad förbr'!$E$20:$AD$20</c:f>
              <c:numCache>
                <c:formatCode>General</c:formatCode>
                <c:ptCount val="25"/>
                <c:pt idx="11" formatCode="#,##0">
                  <c:v>0</c:v>
                </c:pt>
                <c:pt idx="12" formatCode="#,##0">
                  <c:v>0</c:v>
                </c:pt>
                <c:pt idx="13" formatCode="#,##0">
                  <c:v>0</c:v>
                </c:pt>
                <c:pt idx="14" formatCode="#,##0">
                  <c:v>0</c:v>
                </c:pt>
                <c:pt idx="15" formatCode="#,##0">
                  <c:v>0</c:v>
                </c:pt>
                <c:pt idx="16" formatCode="#,##0">
                  <c:v>0</c:v>
                </c:pt>
                <c:pt idx="17" formatCode="#,##0">
                  <c:v>0</c:v>
                </c:pt>
                <c:pt idx="18" formatCode="#,##0">
                  <c:v>0</c:v>
                </c:pt>
                <c:pt idx="19" formatCode="#,##0">
                  <c:v>0</c:v>
                </c:pt>
                <c:pt idx="20" formatCode="#,##0">
                  <c:v>0</c:v>
                </c:pt>
                <c:pt idx="21" formatCode="#,##0">
                  <c:v>0</c:v>
                </c:pt>
                <c:pt idx="22" formatCode="#,##0">
                  <c:v>0</c:v>
                </c:pt>
                <c:pt idx="23" formatCode="#,##0">
                  <c:v>0</c:v>
                </c:pt>
                <c:pt idx="24" formatCode="#,##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8127-4E10-86C6-F98B4F225C29}"/>
            </c:ext>
          </c:extLst>
        </c:ser>
        <c:ser>
          <c:idx val="3"/>
          <c:order val="3"/>
          <c:tx>
            <c:strRef>
              <c:f>'[Förbränning ny kapacitet 2024v2.xlsx]Befintlig och planerad förbr'!$A$21</c:f>
              <c:strCache>
                <c:ptCount val="1"/>
                <c:pt idx="0">
                  <c:v>Planer utan miljötillstånd</c:v>
                </c:pt>
              </c:strCache>
            </c:strRef>
          </c:tx>
          <c:spPr>
            <a:solidFill>
              <a:srgbClr val="990033"/>
            </a:solidFill>
            <a:ln>
              <a:solidFill>
                <a:srgbClr val="990033"/>
              </a:solidFill>
            </a:ln>
            <a:effectLst/>
          </c:spPr>
          <c:invertIfNegative val="0"/>
          <c:cat>
            <c:numRef>
              <c:f>'[Förbränning ny kapacitet 2024v2.xlsx]Befintlig och planerad förbr'!$E$17:$AD$17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  <c:extLst/>
            </c:numRef>
          </c:cat>
          <c:val>
            <c:numRef>
              <c:f>'[Förbränning ny kapacitet 2024v2.xlsx]Befintlig och planerad förbr'!$E$21:$AD$21</c:f>
              <c:numCache>
                <c:formatCode>General</c:formatCode>
                <c:ptCount val="25"/>
                <c:pt idx="11" formatCode="#,##0">
                  <c:v>0</c:v>
                </c:pt>
                <c:pt idx="12" formatCode="#,##0">
                  <c:v>0</c:v>
                </c:pt>
                <c:pt idx="13" formatCode="#,##0">
                  <c:v>0</c:v>
                </c:pt>
                <c:pt idx="14" formatCode="#,##0">
                  <c:v>0</c:v>
                </c:pt>
                <c:pt idx="15" formatCode="#,##0">
                  <c:v>0</c:v>
                </c:pt>
                <c:pt idx="16" formatCode="#,##0">
                  <c:v>0</c:v>
                </c:pt>
                <c:pt idx="17" formatCode="#,##0">
                  <c:v>0</c:v>
                </c:pt>
                <c:pt idx="18" formatCode="#,##0">
                  <c:v>20</c:v>
                </c:pt>
                <c:pt idx="19" formatCode="#,##0">
                  <c:v>20</c:v>
                </c:pt>
                <c:pt idx="20" formatCode="#,##0">
                  <c:v>20</c:v>
                </c:pt>
                <c:pt idx="21" formatCode="#,##0">
                  <c:v>20</c:v>
                </c:pt>
                <c:pt idx="22" formatCode="#,##0">
                  <c:v>20</c:v>
                </c:pt>
                <c:pt idx="23" formatCode="#,##0">
                  <c:v>20</c:v>
                </c:pt>
                <c:pt idx="24" formatCode="#,##0">
                  <c:v>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8127-4E10-86C6-F98B4F225C29}"/>
            </c:ext>
          </c:extLst>
        </c:ser>
        <c:ser>
          <c:idx val="8"/>
          <c:order val="8"/>
          <c:tx>
            <c:strRef>
              <c:f>'[Förbränning ny kapacitet 2024v2.xlsx]Befintlig och planerad förbr'!$A$22</c:f>
              <c:strCache>
                <c:ptCount val="1"/>
                <c:pt idx="0">
                  <c:v>Utfasning, beslutad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numRef>
              <c:f>'[Förbränning ny kapacitet 2024v2.xlsx]Befintlig och planerad förbr'!$E$17:$AD$17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  <c:extLst/>
            </c:numRef>
          </c:cat>
          <c:val>
            <c:numRef>
              <c:f>'[Förbränning ny kapacitet 2024v2.xlsx]Befintlig och planerad förbr'!$E$22:$AD$22</c:f>
              <c:numCache>
                <c:formatCode>General</c:formatCode>
                <c:ptCount val="25"/>
                <c:pt idx="16" formatCode="#,##0">
                  <c:v>0</c:v>
                </c:pt>
                <c:pt idx="17" formatCode="#,##0">
                  <c:v>-10</c:v>
                </c:pt>
                <c:pt idx="18" formatCode="#,##0">
                  <c:v>-72.5</c:v>
                </c:pt>
                <c:pt idx="19" formatCode="#,##0">
                  <c:v>-85</c:v>
                </c:pt>
                <c:pt idx="20" formatCode="#,##0">
                  <c:v>-85</c:v>
                </c:pt>
                <c:pt idx="21" formatCode="#,##0">
                  <c:v>-85</c:v>
                </c:pt>
                <c:pt idx="22" formatCode="#,##0">
                  <c:v>-85</c:v>
                </c:pt>
                <c:pt idx="23" formatCode="#,##0">
                  <c:v>-85</c:v>
                </c:pt>
                <c:pt idx="24" formatCode="#,##0">
                  <c:v>-85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8127-4E10-86C6-F98B4F225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-2112222656"/>
        <c:axId val="-2112216128"/>
        <c:extLst/>
      </c:barChart>
      <c:lineChart>
        <c:grouping val="standard"/>
        <c:varyColors val="0"/>
        <c:ser>
          <c:idx val="6"/>
          <c:order val="4"/>
          <c:spPr>
            <a:ln w="158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'[Förbränning ny kapacitet 2024v2.xlsx]Befintlig och planerad förbr'!$E$17:$Y$17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  <c:extLst/>
            </c:numRef>
          </c:cat>
          <c:val>
            <c:numRef>
              <c:f>'[Förbränning ny kapacitet 2024v2.xlsx]Befintlig och planerad förbr'!$E$39:$AD$39</c:f>
              <c:numCache>
                <c:formatCode>General</c:formatCode>
                <c:ptCount val="25"/>
                <c:pt idx="17" formatCode="0">
                  <c:v>4767.524375</c:v>
                </c:pt>
                <c:pt idx="18" formatCode="0">
                  <c:v>4810.0611874999995</c:v>
                </c:pt>
                <c:pt idx="19" formatCode="0">
                  <c:v>4896.4874569999993</c:v>
                </c:pt>
                <c:pt idx="20" formatCode="0">
                  <c:v>5008.6873653529983</c:v>
                </c:pt>
                <c:pt idx="21" formatCode="0">
                  <c:v>5086.6659916758963</c:v>
                </c:pt>
                <c:pt idx="22" formatCode="0">
                  <c:v>5172.4442288478167</c:v>
                </c:pt>
                <c:pt idx="23" formatCode="0">
                  <c:v>5259.6823570396709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8127-4E10-86C6-F98B4F225C29}"/>
            </c:ext>
          </c:extLst>
        </c:ser>
        <c:ser>
          <c:idx val="5"/>
          <c:order val="5"/>
          <c:spPr>
            <a:ln w="158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'[Förbränning ny kapacitet 2024v2.xlsx]Befintlig och planerad förbr'!$E$17:$Y$17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  <c:extLst/>
            </c:numRef>
          </c:cat>
          <c:val>
            <c:numRef>
              <c:f>'[Förbränning ny kapacitet 2024v2.xlsx]Befintlig och planerad förbr'!$E$38:$AD$38</c:f>
              <c:numCache>
                <c:formatCode>General</c:formatCode>
                <c:ptCount val="25"/>
                <c:pt idx="17" formatCode="0">
                  <c:v>4767.524375</c:v>
                </c:pt>
                <c:pt idx="18" formatCode="0">
                  <c:v>4779.0711874999997</c:v>
                </c:pt>
                <c:pt idx="19" formatCode="0">
                  <c:v>4834.0426069999994</c:v>
                </c:pt>
                <c:pt idx="20" formatCode="0">
                  <c:v>4914.3158426029986</c:v>
                </c:pt>
                <c:pt idx="21" formatCode="0">
                  <c:v>4959.8888960846471</c:v>
                </c:pt>
                <c:pt idx="22" formatCode="0">
                  <c:v>5012.7754768226987</c:v>
                </c:pt>
                <c:pt idx="23" formatCode="0">
                  <c:v>5066.6285737341768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127-4E10-86C6-F98B4F225C29}"/>
            </c:ext>
          </c:extLst>
        </c:ser>
        <c:ser>
          <c:idx val="4"/>
          <c:order val="6"/>
          <c:tx>
            <c:strRef>
              <c:f>'[Förbränning ny kapacitet 2024v2.xlsx]Befintlig och planerad förbr'!$A$36</c:f>
              <c:strCache>
                <c:ptCount val="1"/>
                <c:pt idx="0">
                  <c:v>Svenskt restavfall, efter materialåtervinning</c:v>
                </c:pt>
              </c:strCache>
              <c:extLst xmlns:c15="http://schemas.microsoft.com/office/drawing/2012/chart"/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'[Förbränning ny kapacitet 2024v2.xlsx]Befintlig och planerad förbr'!$E$17:$Y$17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  <c:extLst/>
            </c:numRef>
          </c:cat>
          <c:val>
            <c:numRef>
              <c:f>'[Förbränning ny kapacitet 2024v2.xlsx]Befintlig och planerad förbr'!$E$36:$AD$36</c:f>
              <c:numCache>
                <c:formatCode>General</c:formatCode>
                <c:ptCount val="25"/>
                <c:pt idx="0">
                  <c:v>4500</c:v>
                </c:pt>
                <c:pt idx="1">
                  <c:v>4677</c:v>
                </c:pt>
                <c:pt idx="2" formatCode="0">
                  <c:v>4609.84</c:v>
                </c:pt>
                <c:pt idx="3" formatCode="0">
                  <c:v>4373.84</c:v>
                </c:pt>
                <c:pt idx="4" formatCode="#,##0">
                  <c:v>4613.9379999999992</c:v>
                </c:pt>
                <c:pt idx="5" formatCode="#,##0">
                  <c:v>4644.8489999999993</c:v>
                </c:pt>
                <c:pt idx="6" formatCode="#,##0">
                  <c:v>4853.8653800000002</c:v>
                </c:pt>
                <c:pt idx="7" formatCode="#,##0">
                  <c:v>4951.2439999999997</c:v>
                </c:pt>
                <c:pt idx="8" formatCode="#,##0">
                  <c:v>4954.7439999999997</c:v>
                </c:pt>
                <c:pt idx="9" formatCode="#,##0">
                  <c:v>4958.2439999999997</c:v>
                </c:pt>
                <c:pt idx="10" formatCode="#,##0">
                  <c:v>5075.7439999999997</c:v>
                </c:pt>
                <c:pt idx="11" formatCode="#,##0">
                  <c:v>5190.2439999999997</c:v>
                </c:pt>
                <c:pt idx="12" formatCode="#,##0">
                  <c:v>5142.2439999999997</c:v>
                </c:pt>
                <c:pt idx="13" formatCode="#,##0">
                  <c:v>5179.2439999999997</c:v>
                </c:pt>
                <c:pt idx="14" formatCode="#,##0">
                  <c:v>5112.1949999999997</c:v>
                </c:pt>
                <c:pt idx="15" formatCode="#,##0">
                  <c:v>5130.0974999999999</c:v>
                </c:pt>
                <c:pt idx="16" formatCode="#,##0">
                  <c:v>4941.5487499999999</c:v>
                </c:pt>
                <c:pt idx="17" formatCode="#,##0">
                  <c:v>4767.524375</c:v>
                </c:pt>
                <c:pt idx="18" formatCode="#,##0">
                  <c:v>4831.3095471044981</c:v>
                </c:pt>
                <c:pt idx="19" formatCode="#,##0">
                  <c:v>4896.2443170149527</c:v>
                </c:pt>
                <c:pt idx="20" formatCode="#,##0">
                  <c:v>4969.6105757462055</c:v>
                </c:pt>
                <c:pt idx="21" formatCode="#,##0">
                  <c:v>5044.1661898339971</c:v>
                </c:pt>
                <c:pt idx="22" formatCode="#,##0">
                  <c:v>5119.9315702112654</c:v>
                </c:pt>
                <c:pt idx="23" formatCode="#,##0">
                  <c:v>5196.9274912019227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3-8127-4E10-86C6-F98B4F225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222656"/>
        <c:axId val="-2112216128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'[Förbränning ny kapacitet 2024v2.xlsx]Befintlig och planerad förbr'!$A$32</c15:sqref>
                        </c15:formulaRef>
                      </c:ext>
                    </c:extLst>
                    <c:strCache>
                      <c:ptCount val="1"/>
                      <c:pt idx="0">
                        <c:v>Planerad använd kapacitet </c:v>
                      </c:pt>
                    </c:strCache>
                  </c:strRef>
                </c:tx>
                <c:spPr>
                  <a:ln w="19050" cap="rnd">
                    <a:solidFill>
                      <a:schemeClr val="tx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'[Förbränning ny kapacitet 2024v2.xlsx]Befintlig och planerad förbr'!$E$34:$AD$34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11" formatCode="0">
                        <c:v>6003.27</c:v>
                      </c:pt>
                      <c:pt idx="12" formatCode="0">
                        <c:v>5861.68</c:v>
                      </c:pt>
                      <c:pt idx="13" formatCode="0">
                        <c:v>6258.9000000000005</c:v>
                      </c:pt>
                      <c:pt idx="14" formatCode="0">
                        <c:v>6234.8</c:v>
                      </c:pt>
                      <c:pt idx="15" formatCode="0">
                        <c:v>6305.6500000000005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8127-4E10-86C6-F98B4F225C2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'[Förbränning ny kapacitet 2024v2.xlsx]data mängder'!$A$3</c15:sqref>
                        </c15:formulaRef>
                      </c:ext>
                    </c:extLst>
                    <c:strCache>
                      <c:ptCount val="1"/>
                      <c:pt idx="0">
                        <c:v>Restavfall från hushåll</c:v>
                      </c:pt>
                    </c:strCache>
                  </c:strRef>
                </c:tx>
                <c:spPr>
                  <a:ln w="22225" cap="rnd">
                    <a:solidFill>
                      <a:srgbClr val="99003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'[Förbränning ny kapacitet 2024v2.xlsx]data mängder'!$B$3:$X$3</c15:sqref>
                        </c15:formulaRef>
                      </c:ext>
                    </c:extLst>
                    <c:numCache>
                      <c:formatCode>0</c:formatCode>
                      <c:ptCount val="22"/>
                      <c:pt idx="0">
                        <c:v>2107.86</c:v>
                      </c:pt>
                      <c:pt idx="1">
                        <c:v>2190.98</c:v>
                      </c:pt>
                      <c:pt idx="2">
                        <c:v>2314</c:v>
                      </c:pt>
                      <c:pt idx="3">
                        <c:v>2133</c:v>
                      </c:pt>
                      <c:pt idx="4">
                        <c:v>2123.8089999999997</c:v>
                      </c:pt>
                      <c:pt idx="5">
                        <c:v>2235.7199999999998</c:v>
                      </c:pt>
                      <c:pt idx="6">
                        <c:v>2269.7188799999999</c:v>
                      </c:pt>
                      <c:pt idx="7">
                        <c:v>2236</c:v>
                      </c:pt>
                      <c:pt idx="8">
                        <c:v>2149</c:v>
                      </c:pt>
                      <c:pt idx="9">
                        <c:v>2284</c:v>
                      </c:pt>
                      <c:pt idx="10">
                        <c:v>2342</c:v>
                      </c:pt>
                      <c:pt idx="11">
                        <c:v>2400</c:v>
                      </c:pt>
                      <c:pt idx="12">
                        <c:v>2360</c:v>
                      </c:pt>
                      <c:pt idx="13">
                        <c:v>2427</c:v>
                      </c:pt>
                      <c:pt idx="14">
                        <c:v>2240</c:v>
                      </c:pt>
                      <c:pt idx="15">
                        <c:v>2218</c:v>
                      </c:pt>
                      <c:pt idx="16">
                        <c:v>2142</c:v>
                      </c:pt>
                      <c:pt idx="17">
                        <c:v>2066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127-4E10-86C6-F98B4F225C29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'[Förbränning ny kapacitet 2024v2.xlsx]data mängder'!$A$4</c15:sqref>
                        </c15:formulaRef>
                      </c:ext>
                    </c:extLst>
                    <c:strCache>
                      <c:ptCount val="1"/>
                      <c:pt idx="0">
                        <c:v>Restavfall från verksamheter</c:v>
                      </c:pt>
                    </c:strCache>
                  </c:strRef>
                </c:tx>
                <c:spPr>
                  <a:ln w="22225" cap="rnd">
                    <a:solidFill>
                      <a:srgbClr val="6699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'[Förbränning ny kapacitet 2024v2.xlsx]data mängder'!$B$4:$X$4</c15:sqref>
                        </c15:formulaRef>
                      </c:ext>
                    </c:extLst>
                    <c:numCache>
                      <c:formatCode>0</c:formatCode>
                      <c:ptCount val="22"/>
                      <c:pt idx="0">
                        <c:v>1991.94</c:v>
                      </c:pt>
                      <c:pt idx="1">
                        <c:v>2279.71</c:v>
                      </c:pt>
                      <c:pt idx="2">
                        <c:v>2073.84</c:v>
                      </c:pt>
                      <c:pt idx="3">
                        <c:v>2068.84</c:v>
                      </c:pt>
                      <c:pt idx="4">
                        <c:v>2436</c:v>
                      </c:pt>
                      <c:pt idx="5">
                        <c:v>2365</c:v>
                      </c:pt>
                      <c:pt idx="6">
                        <c:v>2525</c:v>
                      </c:pt>
                      <c:pt idx="7">
                        <c:v>2598</c:v>
                      </c:pt>
                      <c:pt idx="8">
                        <c:v>2482</c:v>
                      </c:pt>
                      <c:pt idx="9">
                        <c:v>2560</c:v>
                      </c:pt>
                      <c:pt idx="10">
                        <c:v>2616.5</c:v>
                      </c:pt>
                      <c:pt idx="11">
                        <c:v>2673</c:v>
                      </c:pt>
                      <c:pt idx="12">
                        <c:v>2628</c:v>
                      </c:pt>
                      <c:pt idx="13">
                        <c:v>2645</c:v>
                      </c:pt>
                      <c:pt idx="14">
                        <c:v>2756</c:v>
                      </c:pt>
                      <c:pt idx="15">
                        <c:v>2854</c:v>
                      </c:pt>
                      <c:pt idx="16">
                        <c:v>2770.5</c:v>
                      </c:pt>
                      <c:pt idx="17">
                        <c:v>2687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127-4E10-86C6-F98B4F225C29}"/>
                  </c:ext>
                </c:extLst>
              </c15:ser>
            </c15:filteredLineSeries>
          </c:ext>
        </c:extLst>
      </c:lineChart>
      <c:catAx>
        <c:axId val="-21122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2161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-2112216128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635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222656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3.1439735562064981E-2"/>
          <c:y val="0.85970271992763303"/>
          <c:w val="0.94974389168956397"/>
          <c:h val="0.1145925395689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0.00236</cdr:x>
      <cdr:y>0</cdr:y>
    </cdr:from>
    <cdr:to>
      <cdr:x>0.1789</cdr:x>
      <cdr:y>0.07881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2" y="0"/>
          <a:ext cx="1084077" cy="295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600" b="0" i="0" u="none" strike="noStrike" baseline="0" dirty="0">
              <a:solidFill>
                <a:schemeClr val="tx2"/>
              </a:solidFill>
              <a:latin typeface="+mn-lt"/>
              <a:cs typeface="Times New Roman" pitchFamily="18" charset="0"/>
            </a:rPr>
            <a:t>[tusen ton]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22 november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fredrika.stranne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917371"/>
            <a:ext cx="6399871" cy="1444559"/>
          </a:xfrm>
        </p:spPr>
        <p:txBody>
          <a:bodyPr/>
          <a:lstStyle/>
          <a:p>
            <a:pPr marL="0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400" b="1" i="0" u="none" strike="noStrike" kern="1400" spc="25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sv-SE" sz="3600" b="1" i="0" u="none" strike="noStrike" kern="1200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Kapacitetsutredning 2024</a:t>
            </a:r>
            <a:br>
              <a:rPr lang="sv-SE" sz="20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</a:br>
            <a:r>
              <a:rPr lang="sv-SE" sz="2000" b="1" i="0" u="none" strike="noStrike" kern="1200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– </a:t>
            </a:r>
            <a:r>
              <a:rPr lang="sv-SE" sz="2400" b="1" i="0" u="none" strike="noStrike" kern="1200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Energiåtervinning och </a:t>
            </a:r>
            <a:br>
              <a:rPr lang="sv-SE" sz="2400" b="1" i="0" u="none" strike="noStrike" kern="1200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</a:br>
            <a:r>
              <a:rPr lang="sv-SE" sz="2400" b="1" i="0" u="none" strike="noStrike" kern="1200" dirty="0">
                <a:solidFill>
                  <a:schemeClr val="accent4"/>
                </a:solidFill>
                <a:effectLst/>
                <a:latin typeface="Georgia" panose="02040502050405020303" pitchFamily="18" charset="0"/>
              </a:rPr>
              <a:t>mängder restavfall till år 2029</a:t>
            </a:r>
            <a:endParaRPr lang="sv-SE" sz="32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November 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Rapportnummer 2024:27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Energiåtervinningssatsning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Profu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Jenny </a:t>
            </a:r>
            <a:r>
              <a:rPr lang="en-US" sz="2000" dirty="0" err="1">
                <a:solidFill>
                  <a:srgbClr val="0F6B69"/>
                </a:solidFill>
              </a:rPr>
              <a:t>Sahlin</a:t>
            </a:r>
            <a:r>
              <a:rPr lang="en-US" sz="2000" dirty="0">
                <a:solidFill>
                  <a:srgbClr val="0F6B69"/>
                </a:solidFill>
              </a:rPr>
              <a:t>, Profu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Energiåtervinningssatsning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9946446" cy="403561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Syftet är att kartlägga befintlig och planerad kapacitet i energiåtervinning från avfall i Sverige, samt att uppskatta och jämföra med mängder svenskt restavfall. </a:t>
            </a:r>
          </a:p>
          <a:p>
            <a:pPr>
              <a:lnSpc>
                <a:spcPct val="100000"/>
              </a:lnSpc>
            </a:pPr>
            <a:r>
              <a:rPr lang="sv-SE" dirty="0"/>
              <a:t>Kapaciteten jämförs även med scenarier vid uppfyllelse av utvalda mål inom avfallsområdet, mål som kan påverka mängderna restavfall om de nås. </a:t>
            </a:r>
          </a:p>
          <a:p>
            <a:pPr>
              <a:lnSpc>
                <a:spcPct val="100000"/>
              </a:lnSpc>
            </a:pPr>
            <a:r>
              <a:rPr lang="sv-SE" dirty="0"/>
              <a:t>Med restavfall avses avfall som återstår efter källsortering till biologisk behandling och materialåtervinning inklusive </a:t>
            </a:r>
            <a:r>
              <a:rPr lang="sv-SE" dirty="0" err="1"/>
              <a:t>rejekt</a:t>
            </a:r>
            <a:r>
              <a:rPr lang="sv-SE" dirty="0"/>
              <a:t> från sortering, förbehandling och återvinning. </a:t>
            </a:r>
          </a:p>
          <a:p>
            <a:pPr>
              <a:lnSpc>
                <a:spcPct val="100000"/>
              </a:lnSpc>
            </a:pPr>
            <a:r>
              <a:rPr lang="sv-SE" dirty="0"/>
              <a:t>Årets utredning beskriver också några potentiella länder att importera avfall ifrån: Italien, Frankrike, Polen, Spanien och Portugal. 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10773760" cy="40356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Kapaciteten för energiåtervinning i Sverige är cirka 7,1 miljoner ton år 2024 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Ingen ny kapacitet är planerad att tas i drift under de kommande fem åren som studien överblickar. 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Det planeras för nedläggning och minskning av kapacitet vid några mindre anläggningar. </a:t>
            </a:r>
          </a:p>
          <a:p>
            <a:pPr>
              <a:lnSpc>
                <a:spcPct val="100000"/>
              </a:lnSpc>
            </a:pPr>
            <a:r>
              <a:rPr lang="sv-SE" dirty="0"/>
              <a:t>Totalt sändes cirka 6,2 miljoner ton avfall till svenska energiåtervinningsanläggningar år 2023. 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Mängderna avser kommunalt avfall, verksamhetsavfall samt importerat avfall.  </a:t>
            </a:r>
          </a:p>
          <a:p>
            <a:pPr>
              <a:lnSpc>
                <a:spcPct val="100000"/>
              </a:lnSpc>
            </a:pPr>
            <a:r>
              <a:rPr lang="sv-SE" dirty="0"/>
              <a:t>Svenskt restavfall till  energiåtervinning väntas minska, bland annat när kommuner utökar den fastighetsnära insamlingen av förpackningsmaterial. </a:t>
            </a:r>
          </a:p>
          <a:p>
            <a:pPr>
              <a:lnSpc>
                <a:spcPct val="100000"/>
              </a:lnSpc>
            </a:pPr>
            <a:r>
              <a:rPr lang="sv-SE" dirty="0"/>
              <a:t>Import av avfall för utvinning av el och fjärrvärme uppgick till omkring 1,7 miljoner ton år 2023. Mest import sker från Norge och Storbritannien. 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69441-A9AF-3F09-9A0C-0721528C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01C5AC-3D44-D10F-02D4-0DBA45B9D1C2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850349-C40C-5A23-35F7-998B6A4110FF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EF90198-4EF4-232C-DD40-3EB71A75E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5515996-AE5C-B8D7-2036-0B13AF6DB4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1857829"/>
            <a:ext cx="7783817" cy="42254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Kartläggningen av importländer visar att det finns störst potential för import från Italien, Polen och Frankrike. 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Från de länderna sker redan import till Sverige, drivet av ambitionen att reducera deponering. </a:t>
            </a:r>
          </a:p>
          <a:p>
            <a:pPr>
              <a:lnSpc>
                <a:spcPct val="100000"/>
              </a:lnSpc>
            </a:pPr>
            <a:r>
              <a:rPr lang="sv-SE" dirty="0"/>
              <a:t>I Spanien och Portugal är kostnaden för avfallsbehandling inte tillräckligt hög för att motivera att exportera avfall för behandling i Sverige idag. 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73A5F6D3-FAF5-19C5-91BD-5B2FD91E509B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513754" y="-4499488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177114" y="143646"/>
            <a:ext cx="10386692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Kapacitet för avfallsförbränning 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och mängder restavfall 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F765FB-6F00-E15F-E388-DCF10EDA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12366"/>
              </p:ext>
            </p:extLst>
          </p:nvPr>
        </p:nvGraphicFramePr>
        <p:xfrm>
          <a:off x="3655046" y="1828377"/>
          <a:ext cx="7194104" cy="489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401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Fredrika </a:t>
            </a:r>
            <a:r>
              <a:rPr lang="sv-SE" sz="2000" dirty="0" err="1">
                <a:solidFill>
                  <a:srgbClr val="0F6B69"/>
                </a:solidFill>
              </a:rPr>
              <a:t>Stranne</a:t>
            </a: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fredrika.stranne@avfallsverige.se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2835C265-61C0-378A-C777-B378636A13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CDE9FB3F9803429290B06945C858EF" ma:contentTypeVersion="14" ma:contentTypeDescription="Skapa ett nytt dokument." ma:contentTypeScope="" ma:versionID="5b626ec0026fa4c1513e3cf3b8d50b47">
  <xsd:schema xmlns:xsd="http://www.w3.org/2001/XMLSchema" xmlns:xs="http://www.w3.org/2001/XMLSchema" xmlns:p="http://schemas.microsoft.com/office/2006/metadata/properties" xmlns:ns2="20fd2890-c747-4e6b-8323-93d3b710a23c" xmlns:ns3="b9af967f-dcaf-41d8-9037-982a3453549a" targetNamespace="http://schemas.microsoft.com/office/2006/metadata/properties" ma:root="true" ma:fieldsID="9528d782428caabba6a7546073ae554a" ns2:_="" ns3:_="">
    <xsd:import namespace="20fd2890-c747-4e6b-8323-93d3b710a23c"/>
    <xsd:import namespace="b9af967f-dcaf-41d8-9037-982a34535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d2890-c747-4e6b-8323-93d3b710a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c15c482b-e89a-40da-90ad-9a0815010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967f-dcaf-41d8-9037-982a3453549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573674-1c88-4b26-9cd8-90873d1ffc5a}" ma:internalName="TaxCatchAll" ma:showField="CatchAllData" ma:web="b9af967f-dcaf-41d8-9037-982a345354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fd2890-c747-4e6b-8323-93d3b710a23c">
      <Terms xmlns="http://schemas.microsoft.com/office/infopath/2007/PartnerControls"/>
    </lcf76f155ced4ddcb4097134ff3c332f>
    <TaxCatchAll xmlns="b9af967f-dcaf-41d8-9037-982a345354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C8E5F-6A1C-4742-A0DA-CFE39B53A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d2890-c747-4e6b-8323-93d3b710a23c"/>
    <ds:schemaRef ds:uri="b9af967f-dcaf-41d8-9037-982a34535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  <ds:schemaRef ds:uri="20fd2890-c747-4e6b-8323-93d3b710a23c"/>
    <ds:schemaRef ds:uri="b9af967f-dcaf-41d8-9037-982a3453549a"/>
  </ds:schemaRefs>
</ds:datastoreItem>
</file>

<file path=customXml/itemProps3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527</TotalTime>
  <Words>435</Words>
  <Application>Microsoft Macintosh PowerPoint</Application>
  <PresentationFormat>Bredbild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Systemtypsnitt normalt</vt:lpstr>
      <vt:lpstr>Wingdings</vt:lpstr>
      <vt:lpstr>AvfallSverige-tema_2024</vt:lpstr>
      <vt:lpstr> Kapacitetsutredning 2024 – Energiåtervinning och  mängder restavfall till år 2029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7</cp:revision>
  <dcterms:created xsi:type="dcterms:W3CDTF">2024-01-22T07:33:06Z</dcterms:created>
  <dcterms:modified xsi:type="dcterms:W3CDTF">2024-11-22T07:24:51Z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0x01010006CDE9FB3F9803429290B06945C858EF</vt:lpwstr>
  </property>
  <property fmtid="{D5CDD505-2E9C-101B-9397-08002B2CF9AE}" pid="3" name="MediaServiceImageTags">
    <vt:lpwstr/>
  </property>
</Properties>
</file>