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4" r:id="rId5"/>
    <p:sldId id="265" r:id="rId6"/>
    <p:sldId id="266" r:id="rId7"/>
    <p:sldId id="267" r:id="rId8"/>
    <p:sldId id="268" r:id="rId9"/>
    <p:sldId id="271" r:id="rId10"/>
    <p:sldId id="270" r:id="rId11"/>
    <p:sldId id="2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7"/>
    <p:restoredTop sz="94684"/>
  </p:normalViewPr>
  <p:slideViewPr>
    <p:cSldViewPr snapToGrid="0" snapToObjects="1">
      <p:cViewPr>
        <p:scale>
          <a:sx n="136" d="100"/>
          <a:sy n="136" d="100"/>
        </p:scale>
        <p:origin x="144" y="-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454715"/>
            <a:ext cx="9144000" cy="395269"/>
          </a:xfrm>
        </p:spPr>
        <p:txBody>
          <a:bodyPr/>
          <a:lstStyle/>
          <a:p>
            <a:r>
              <a:rPr lang="sv-SE" dirty="0"/>
              <a:t>Rapport 2022:19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Vägar till mindre mängder återvinningsbart avfall till energiåtervinning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94646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Oktober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Projektinformation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>
                <a:solidFill>
                  <a:schemeClr val="tx1"/>
                </a:solidFill>
              </a:rPr>
              <a:t>Jenny Sahlin</a:t>
            </a:r>
            <a:r>
              <a:rPr lang="sv-SE" sz="2000" dirty="0">
                <a:solidFill>
                  <a:schemeClr val="tx1"/>
                </a:solidFill>
              </a:rPr>
              <a:t>, </a:t>
            </a:r>
            <a:r>
              <a:rPr lang="sv-SE" sz="2000" dirty="0" err="1">
                <a:solidFill>
                  <a:schemeClr val="tx1"/>
                </a:solidFill>
              </a:rPr>
              <a:t>Profu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dirty="0">
                <a:solidFill>
                  <a:schemeClr val="tx1"/>
                </a:solidFill>
              </a:rPr>
              <a:t>Jenny Sahlin</a:t>
            </a:r>
            <a:r>
              <a:rPr lang="sv-SE" sz="2000" dirty="0">
                <a:solidFill>
                  <a:schemeClr val="tx1"/>
                </a:solidFill>
              </a:rPr>
              <a:t>, </a:t>
            </a:r>
            <a:r>
              <a:rPr lang="sv-SE" sz="2000" dirty="0" err="1">
                <a:solidFill>
                  <a:schemeClr val="tx1"/>
                </a:solidFill>
              </a:rPr>
              <a:t>Profu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Energiåtervinning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250232" cy="4258203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v-SE" dirty="0"/>
              <a:t>Energiåtervinningens aktörer vill bidra till att mindre andel återvinningsbart lämnas till dem. I kommunalt avfall som skickas till energiåtervinning finns omkring 30 % förpackningar och 30 % matavfall.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dirty="0"/>
              <a:t>Huvuddelen av ansvaret för att sortera avfall rätt finns högre upp i aktörskedjan.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dirty="0"/>
              <a:t>Mottagande anläggning kan tydligare beskriva och kontrollera vad man tar emot och inte tar emot till energiåtervinning. Detta kan bidra till ökad källsortering.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dirty="0"/>
              <a:t>Mottagningskriterier beskriver vad som är tillåtet att lämna till energiåtervinning. Genom att bredda dessa kan andel återvinningsbara fraktioner, t.ex. av förpackningsmaterial, till förbränning reduceras. </a:t>
            </a:r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8844879" cy="425820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Betydligt fler insatser behövs än att enbart bredda mottagningskriterierna för att minska andel återvinningsbart avfall till energiåtervinning.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Ingen aktör eller aktörsgrupp ensamt kan lösa plast- eller återvinningsfrågan, och att olika aktörer har varierande rådighet i olika delar av värdekedjan.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Dellösningar finns inom operativa insatser, förändring av ekonomiska drivkrafter samt samarbeten.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93D9A414-E470-971F-0577-B389692BA0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10353168" cy="4494223"/>
          </a:xfrm>
        </p:spPr>
        <p:txBody>
          <a:bodyPr>
            <a:normAutofit fontScale="92500" lnSpcReduction="10000"/>
          </a:bodyPr>
          <a:lstStyle/>
          <a:p>
            <a:r>
              <a:rPr lang="sv-SE" sz="2000" b="1" i="1" dirty="0"/>
              <a:t>Slutsatser om återvinningsbarhet,  mottagningskriterier  och kontroll </a:t>
            </a:r>
            <a:endParaRPr lang="sv-SE" sz="2000" dirty="0">
              <a:solidFill>
                <a:schemeClr val="bg2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 upplevs svårt att veta vad som är återvinningsbart avfall, och därmed svårt att sätta upp och kontrollera mottagningskriterier. Begreppet återvinningsbarhet ses från ekonomisk, miljömässig och praktisk synvinkel.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vanligaste sätten </a:t>
            </a:r>
            <a:r>
              <a:rPr lang="sv-SE" sz="1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att minska återvinningsbart in till energiåtervinning idag är mottagningskontroller och d</a:t>
            </a: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ialoger med avfallsleverantörer.</a:t>
            </a:r>
          </a:p>
          <a:p>
            <a:pPr marL="342900" indent="-342900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Ytterligare åtgärdsförslag är att: </a:t>
            </a:r>
          </a:p>
          <a:p>
            <a:pPr marL="800100" lvl="1" indent="-342900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ställa skarpa krav </a:t>
            </a:r>
          </a:p>
          <a:p>
            <a:pPr marL="800100" lvl="1" indent="-342900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raktisera prisdifferentiering där återvinningsbart kostar mer in till energiåtervinning, </a:t>
            </a:r>
          </a:p>
          <a:p>
            <a:pPr marL="800100" lvl="1" indent="-342900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införa teknik för scanning av fossil plast, samt </a:t>
            </a:r>
          </a:p>
          <a:p>
            <a:pPr marL="800100" lvl="1" indent="-342900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illämpa egen sortering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19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Kunskapen är låg om sammansättning av främst verksamhetsavfall till energiåtervinning. </a:t>
            </a:r>
          </a:p>
          <a:p>
            <a:pPr marL="342900" indent="-342900">
              <a:buFont typeface="Wingdings" pitchFamily="2" charset="2"/>
              <a:buChar char="§"/>
            </a:pPr>
            <a:endParaRPr lang="sv-SE" dirty="0">
              <a:solidFill>
                <a:schemeClr val="bg2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419915" cy="438110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sv-SE" sz="1800" b="1" i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Slutsatser om ekonomi och efterfrågan </a:t>
            </a:r>
            <a:endParaRPr lang="sv-SE" sz="1800" dirty="0">
              <a:solidFill>
                <a:schemeClr val="bg2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Efterfrågan på återvunnet material är en nyckelfaktor som ökar incitamenten att sortera. </a:t>
            </a:r>
          </a:p>
          <a:p>
            <a:pPr marL="342900" lvl="0" indent="-342900" algn="l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Sortering till materialåtervinning sker av avfall som är lönsamt att återvinna (tex trä, metall, viss plast och papper), inte vad som går eller som är mest miljövänligt att återvinna. </a:t>
            </a:r>
          </a:p>
          <a:p>
            <a:pPr marL="342900" lvl="0" indent="-342900" algn="l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Återvinningsbara fraktioner kan vara nedsmutsade, blandande eller i för små styckestorlekar för att sortering och återvinning ska vara lönsam. Det är lättare att få avsättning för stora, rena avfallsströmmar. </a:t>
            </a:r>
          </a:p>
          <a:p>
            <a:pPr marL="342900" lvl="0" indent="-342900" algn="l">
              <a:lnSpc>
                <a:spcPct val="107000"/>
              </a:lnSpc>
              <a:spcBef>
                <a:spcPts val="3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Ekonomin är en avgörande faktor för att avfallskunder ska sortera ut återvinningsbart avfall. </a:t>
            </a:r>
          </a:p>
          <a:p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1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8892014" cy="438110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v-SE" sz="1800" b="1" i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Slutsatser om samarbeten och kommunikation </a:t>
            </a:r>
            <a:endParaRPr lang="sv-SE" sz="1800" dirty="0">
              <a:solidFill>
                <a:schemeClr val="bg2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Bef>
                <a:spcPts val="300"/>
              </a:spcBef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Ingen aktör kan lösa plast- eller återvinningsfrågan på egen hand och olika aktörer har varierande rådighet i olika delar av värdekedjan. </a:t>
            </a:r>
          </a:p>
          <a:p>
            <a:pPr marL="342900" lvl="0" indent="-342900" algn="l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 finns behov av samarbeten och dialog för kunskapsöverföring och åtgärder i värdekedjan, både på lednings, avtals- och operativ nivå. </a:t>
            </a: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chemeClr val="bg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Branschorganisationer har en roll att överföra kunskap och initiativ till producenter och andra aktörer uppströms om hur de kan förbättra förutsättningarna i avfallsledet.</a:t>
            </a:r>
          </a:p>
          <a:p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6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Fredrika </a:t>
            </a:r>
            <a:r>
              <a:rPr lang="sv-SE" dirty="0" err="1"/>
              <a:t>Stranne</a:t>
            </a:r>
            <a:r>
              <a:rPr lang="sv-SE" dirty="0"/>
              <a:t>, rådgivare för deponerings- och avfallsanläggningar</a:t>
            </a:r>
          </a:p>
          <a:p>
            <a:r>
              <a:rPr lang="sv-SE" dirty="0"/>
              <a:t>E-post: </a:t>
            </a:r>
            <a:r>
              <a:rPr lang="sv-SE" dirty="0" err="1"/>
              <a:t>fredrika.stranne@avfallsverige.se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196715-887b-4b86-ac62-ba4c9d878925">
      <Terms xmlns="http://schemas.microsoft.com/office/infopath/2007/PartnerControls"/>
    </lcf76f155ced4ddcb4097134ff3c332f>
    <TaxCatchAll xmlns="6a772ed1-4566-4f44-89da-888ab3374b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1B21C5C6A6AF4A8372B6F62A4EF135" ma:contentTypeVersion="15" ma:contentTypeDescription="Skapa ett nytt dokument." ma:contentTypeScope="" ma:versionID="93122b3198657a9038241997f5f88d01">
  <xsd:schema xmlns:xsd="http://www.w3.org/2001/XMLSchema" xmlns:xs="http://www.w3.org/2001/XMLSchema" xmlns:p="http://schemas.microsoft.com/office/2006/metadata/properties" xmlns:ns2="e8196715-887b-4b86-ac62-ba4c9d878925" xmlns:ns3="6a772ed1-4566-4f44-89da-888ab3374b10" targetNamespace="http://schemas.microsoft.com/office/2006/metadata/properties" ma:root="true" ma:fieldsID="373f199150d34c3dea8e87bb0a31ca12" ns2:_="" ns3:_="">
    <xsd:import namespace="e8196715-887b-4b86-ac62-ba4c9d878925"/>
    <xsd:import namespace="6a772ed1-4566-4f44-89da-888ab3374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96715-887b-4b86-ac62-ba4c9d878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c15c482b-e89a-40da-90ad-9a0815010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72ed1-4566-4f44-89da-888ab3374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0a63b1c-6d3a-4322-b0db-8667e44081be}" ma:internalName="TaxCatchAll" ma:showField="CatchAllData" ma:web="6a772ed1-4566-4f44-89da-888ab337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A953B3-F203-4AAE-96B9-55F800E1A6E1}">
  <ds:schemaRefs>
    <ds:schemaRef ds:uri="http://schemas.microsoft.com/office/2006/metadata/properties"/>
    <ds:schemaRef ds:uri="http://schemas.microsoft.com/office/infopath/2007/PartnerControls"/>
    <ds:schemaRef ds:uri="e8196715-887b-4b86-ac62-ba4c9d878925"/>
    <ds:schemaRef ds:uri="6a772ed1-4566-4f44-89da-888ab3374b10"/>
  </ds:schemaRefs>
</ds:datastoreItem>
</file>

<file path=customXml/itemProps2.xml><?xml version="1.0" encoding="utf-8"?>
<ds:datastoreItem xmlns:ds="http://schemas.openxmlformats.org/officeDocument/2006/customXml" ds:itemID="{E4CF30FE-2207-4520-9884-18CD802B3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196715-887b-4b86-ac62-ba4c9d878925"/>
    <ds:schemaRef ds:uri="6a772ed1-4566-4f44-89da-888ab3374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F4B401-123B-4511-B0B8-F486C7575A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 (1)</Template>
  <TotalTime>1033</TotalTime>
  <Words>512</Words>
  <Application>Microsoft Macintosh PowerPoint</Application>
  <PresentationFormat>Bredbild</PresentationFormat>
  <Paragraphs>48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Symbol</vt:lpstr>
      <vt:lpstr>Wingdings</vt:lpstr>
      <vt:lpstr>AvfallSverige-mall</vt:lpstr>
      <vt:lpstr>Vägar till mindre mängder återvinningsbart avfall till energiåtervinning</vt:lpstr>
      <vt:lpstr>Projektinformation</vt:lpstr>
      <vt:lpstr>Bakgrund</vt:lpstr>
      <vt:lpstr>Resultat</vt:lpstr>
      <vt:lpstr>Slutsatser</vt:lpstr>
      <vt:lpstr>Slutsatser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Jenny Sahlin</dc:creator>
  <cp:lastModifiedBy>Jessica Christiansen</cp:lastModifiedBy>
  <cp:revision>7</cp:revision>
  <dcterms:created xsi:type="dcterms:W3CDTF">2022-09-29T13:39:52Z</dcterms:created>
  <dcterms:modified xsi:type="dcterms:W3CDTF">2022-10-12T08:03:35Z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0x010100D11B21C5C6A6AF4A8372B6F62A4EF135</vt:lpwstr>
  </property>
</Properties>
</file>