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66" r:id="rId4"/>
    <p:sldId id="271" r:id="rId5"/>
    <p:sldId id="267" r:id="rId6"/>
    <p:sldId id="270" r:id="rId7"/>
    <p:sldId id="268" r:id="rId8"/>
    <p:sldId id="272" r:id="rId9"/>
    <p:sldId id="269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94684"/>
  </p:normalViewPr>
  <p:slideViewPr>
    <p:cSldViewPr snapToGrid="0" snapToObjects="1">
      <p:cViewPr varScale="1">
        <p:scale>
          <a:sx n="128" d="100"/>
          <a:sy n="128" d="100"/>
        </p:scale>
        <p:origin x="7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2023-08-18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TACK!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Förnamn Efternamn</a:t>
            </a:r>
            <a:br>
              <a:rPr lang="sv-SE" dirty="0"/>
            </a:br>
            <a:r>
              <a:rPr lang="sv-SE" dirty="0" err="1"/>
              <a:t>Mobilnr</a:t>
            </a:r>
            <a:r>
              <a:rPr lang="sv-SE" dirty="0"/>
              <a:t>, </a:t>
            </a:r>
            <a:r>
              <a:rPr lang="sv-SE" dirty="0" err="1"/>
              <a:t>Telefonnr</a:t>
            </a:r>
            <a:r>
              <a:rPr lang="sv-SE" dirty="0"/>
              <a:t>, e-postadress</a:t>
            </a:r>
            <a:br>
              <a:rPr lang="sv-SE" dirty="0"/>
            </a:br>
            <a:r>
              <a:rPr lang="sv-SE" dirty="0" err="1"/>
              <a:t>avfallsverige.se</a:t>
            </a:r>
            <a:endParaRPr lang="sv-SE" dirty="0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2"/>
                </a:solidFill>
              </a:rPr>
              <a:t>THANK YOU</a:t>
            </a:r>
            <a:endParaRPr lang="sv-SE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 2023:18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4000" dirty="0"/>
              <a:t>Kommersiella metoder för </a:t>
            </a:r>
            <a:br>
              <a:rPr lang="sv-SE" sz="4000" dirty="0"/>
            </a:br>
            <a:r>
              <a:rPr lang="sv-SE" sz="4000" dirty="0"/>
              <a:t>behandling av flygaska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augusti 2023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A81EBA25-F9FC-9444-8372-339677D02A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D4C68242-003B-9E4A-91C1-577E63A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Projektorganisation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Lars Jacobsson, AFRY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sz="2000" dirty="0">
                <a:solidFill>
                  <a:schemeClr val="tx1"/>
                </a:solidFill>
              </a:rPr>
              <a:t>Lars Jacobsson, AFRY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Energiåtervinningssatsning</a:t>
            </a:r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Bakgrund 1(2)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0446924" cy="4258203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I samband med förbränning av avfall i svenska värme- och kraftvärmeverk genereras varje år cirka 300 000 ton rökgasreningsrester. Omkring hälften av dem exporteras till NOAH i Norge.</a:t>
            </a:r>
          </a:p>
          <a:p>
            <a:r>
              <a:rPr lang="sv-SE" sz="2400" dirty="0"/>
              <a:t>Denna rapport anknyter till Avfall Sveriges rapport (2015:27) där följande rekommendationer 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Enskilda anläggningar bör analysera vilket vägval som är bäst utifrån de lokala förutsättningarna.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Långsiktigt </a:t>
            </a:r>
            <a:r>
              <a:rPr lang="sv-SE" dirty="0"/>
              <a:t>hållbara</a:t>
            </a:r>
            <a:r>
              <a:rPr lang="sv-SE" sz="2400" dirty="0"/>
              <a:t> strategier bör prioriteras.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Anläggningarna bör samarbeta för att utveckla kostnadseffektiva lösningar.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Anläggningar bör använda lösningar som möjliggör återvinning/deponering i Sverige.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BCC4DB-BD66-E775-45AF-86DB93D4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Bakgrund 2(2)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A9B8A6-A2BF-2CBC-10BE-DB5F1AF8D2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8011837" cy="4258203"/>
          </a:xfrm>
        </p:spPr>
        <p:txBody>
          <a:bodyPr>
            <a:normAutofit fontScale="92500"/>
          </a:bodyPr>
          <a:lstStyle/>
          <a:p>
            <a:r>
              <a:rPr lang="sv-SE" sz="2400" dirty="0"/>
              <a:t>Syftet med detta projekt var att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studera de 4–5 behandlingsmetoder av flygaska som bedöms mest intressanta baserat på hur långt de har kommit mot en fullskalig process samt dess miljöaspekter.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utföra en ekonomisk och teknisk analys av de utvalda metoderna. Typ av rökgasreningsmetod för varje anläggning ska paras ihop med lämplig metod för behandling av flygaska.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identifiera brytpunkter för när en metod för hantering av flygaska är användbar och om man även kan man samordna hanteringen av askor med andra anläggningar.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4191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</p:spPr>
        <p:txBody>
          <a:bodyPr anchor="ctr">
            <a:normAutofit/>
          </a:bodyPr>
          <a:lstStyle/>
          <a:p>
            <a:r>
              <a:rPr lang="sv-SE" sz="3200" dirty="0"/>
              <a:t>Resultat 1(2)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514879" cy="4258203"/>
          </a:xfrm>
        </p:spPr>
        <p:txBody>
          <a:bodyPr>
            <a:noAutofit/>
          </a:bodyPr>
          <a:lstStyle/>
          <a:p>
            <a:r>
              <a:rPr lang="sv-SE" b="1" dirty="0" err="1"/>
              <a:t>ReZink</a:t>
            </a:r>
            <a:r>
              <a:rPr lang="sv-SE" b="1" dirty="0">
                <a:effectLst/>
              </a:rPr>
              <a:t>™</a:t>
            </a:r>
            <a:r>
              <a:rPr lang="sv-SE" b="1" dirty="0"/>
              <a:t> processen (</a:t>
            </a:r>
            <a:r>
              <a:rPr lang="sv-SE" b="1" dirty="0" err="1"/>
              <a:t>Renova</a:t>
            </a:r>
            <a:r>
              <a:rPr lang="sv-SE" b="1" dirty="0"/>
              <a:t>, Göteborg)​, </a:t>
            </a:r>
            <a:r>
              <a:rPr lang="sv-SE" b="1" dirty="0" err="1"/>
              <a:t>HaloSep</a:t>
            </a:r>
            <a:r>
              <a:rPr lang="sv-SE" b="1" dirty="0"/>
              <a:t> (</a:t>
            </a:r>
            <a:r>
              <a:rPr lang="sv-SE" b="1" dirty="0" err="1"/>
              <a:t>Vestförbränning</a:t>
            </a:r>
            <a:r>
              <a:rPr lang="sv-SE" b="1" dirty="0"/>
              <a:t>, Köpenhamn)​, </a:t>
            </a:r>
            <a:r>
              <a:rPr lang="sv-SE" b="1" dirty="0" err="1"/>
              <a:t>Fluwa</a:t>
            </a:r>
            <a:r>
              <a:rPr lang="sv-SE" b="1" dirty="0"/>
              <a:t> (Schweiz)</a:t>
            </a:r>
          </a:p>
          <a:p>
            <a:r>
              <a:rPr lang="sv-SE" sz="1600" dirty="0"/>
              <a:t>För anläggningar med ”Våt” rökgasrening och </a:t>
            </a:r>
            <a:r>
              <a:rPr lang="sv-SE" sz="1600" dirty="0" err="1"/>
              <a:t>syraproduktion</a:t>
            </a:r>
            <a:endParaRPr lang="sv-SE" sz="1600" dirty="0"/>
          </a:p>
          <a:p>
            <a:r>
              <a:rPr lang="sv-SE" sz="1600" dirty="0"/>
              <a:t>​Princip: Surt avdrag blandas med flygaska​</a:t>
            </a:r>
          </a:p>
          <a:p>
            <a:r>
              <a:rPr lang="sv-SE" sz="1800" u="sng" dirty="0"/>
              <a:t>Resultat: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​20-40% reduktion av aska till deponi​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Restprodukt till deponi för icke farligt avfall/ konstruktionsmaterial​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Salter till recipient (havet) alt. vägsalt​ (gäller endast </a:t>
            </a:r>
            <a:r>
              <a:rPr lang="sv-SE" sz="1800" dirty="0" err="1"/>
              <a:t>HaloSep</a:t>
            </a:r>
            <a:r>
              <a:rPr lang="sv-SE" sz="1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err="1"/>
              <a:t>Zn</a:t>
            </a:r>
            <a:r>
              <a:rPr lang="sv-SE" sz="1800" dirty="0"/>
              <a:t>(OH)2 till metallurgiska industrin för vidare förädling​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Reducerad driftskostnad för neutralisering av det sura avdraget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Minskad transport​ tack vare lokal behandling</a:t>
            </a:r>
          </a:p>
          <a:p>
            <a:endParaRPr lang="sv-SE" dirty="0"/>
          </a:p>
          <a:p>
            <a:r>
              <a:rPr lang="sv-SE" dirty="0"/>
              <a:t>​</a:t>
            </a:r>
          </a:p>
        </p:txBody>
      </p:sp>
      <p:pic>
        <p:nvPicPr>
          <p:cNvPr id="20" name="Platshållare för bild 19" descr="En bild som visar byggnad, inomhus, golv&#10;&#10;Automatiskt genererad beskrivning">
            <a:extLst>
              <a:ext uri="{FF2B5EF4-FFF2-40B4-BE49-F238E27FC236}">
                <a16:creationId xmlns:a16="http://schemas.microsoft.com/office/drawing/2014/main" id="{BC3BD7F7-A8B4-955D-A5FD-06B94262F9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7126" r="17126"/>
          <a:stretch>
            <a:fillRect/>
          </a:stretch>
        </p:blipFill>
        <p:spPr>
          <a:xfrm>
            <a:off x="8100633" y="1351847"/>
            <a:ext cx="3814454" cy="4349567"/>
          </a:xfrm>
        </p:spPr>
      </p:pic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94024C-0960-AC50-B211-981BC67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Resultat 2(2)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525CDC-F67D-CADD-A782-507C249C2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b="1" dirty="0">
                <a:solidFill>
                  <a:srgbClr val="007079"/>
                </a:solidFill>
              </a:rPr>
              <a:t>Ash2Salt – Högbytorp​​</a:t>
            </a:r>
          </a:p>
          <a:p>
            <a:pPr>
              <a:defRPr/>
            </a:pPr>
            <a:r>
              <a:rPr lang="sv-SE" sz="1600" dirty="0">
                <a:solidFill>
                  <a:srgbClr val="007079"/>
                </a:solidFill>
              </a:rPr>
              <a:t>Kan ta emot alla typer av rökgasreningsrester (flygaska)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707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Princip: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7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Flygaskan</a:t>
            </a:r>
            <a:r>
              <a:rPr lang="sv-SE" sz="1600" dirty="0">
                <a:solidFill>
                  <a:srgbClr val="007079"/>
                </a:solidFill>
                <a:latin typeface="Georgia"/>
              </a:rPr>
              <a:t>s salter tvättas ur med hett vatten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707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v-SE" b="0" i="0" u="sng" strike="noStrike" kern="1200" cap="none" spc="0" normalizeH="0" baseline="0" noProof="0" dirty="0">
                <a:ln>
                  <a:noFill/>
                </a:ln>
                <a:solidFill>
                  <a:srgbClr val="00707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Resultat: </a:t>
            </a:r>
          </a:p>
          <a:p>
            <a:pPr marL="342900" marR="0" lvl="0" indent="-342900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20-40% reduktion av aska till deponi</a:t>
            </a:r>
          </a:p>
          <a:p>
            <a:pPr marL="342900" marR="0" lvl="0" indent="-342900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Restprodukt till deponi för icke farligt avfall</a:t>
            </a:r>
          </a:p>
          <a:p>
            <a:pPr marL="342900" marR="0" lvl="0" indent="-342900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Återvinning av salter</a:t>
            </a:r>
          </a:p>
          <a:p>
            <a:pPr marL="342900" marR="0" lvl="0" indent="-342900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Anläggningens lokalisering nära många svenska förbränningsanläggningar samt användning av eldriven transport ger minskade utsläpp från transporter</a:t>
            </a: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06D07BD3-4FAC-7565-782D-C8599104EF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2664" r="22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052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Slutsatser 1(2)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v-SE" dirty="0"/>
              <a:t>Det finns två huvudalternativ till export av flygaska (rökgasreningsrester) från svensk avfallsförbränning.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Ash2Salt, kan behandla alla typer av flygaska. Det sker hos Ragn-Sells dotterbolag </a:t>
            </a:r>
            <a:r>
              <a:rPr lang="sv-SE" dirty="0" err="1"/>
              <a:t>Easymining</a:t>
            </a:r>
            <a:r>
              <a:rPr lang="sv-SE" dirty="0"/>
              <a:t> i en anläggning belägen vid Högbytorp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Anläggningar som använder sig av en våt rökgasreningsprocess där en syra produceras kan komplettera rökgasreningsprocessen med behandlingsutrustning för flygaska baserat på någon av metoderna </a:t>
            </a:r>
            <a:r>
              <a:rPr lang="sv-SE" dirty="0" err="1"/>
              <a:t>Fluwa</a:t>
            </a:r>
            <a:r>
              <a:rPr lang="sv-SE" dirty="0"/>
              <a:t>, </a:t>
            </a:r>
            <a:r>
              <a:rPr lang="sv-SE" dirty="0" err="1"/>
              <a:t>Rezinc</a:t>
            </a:r>
            <a:r>
              <a:rPr lang="sv-SE" dirty="0"/>
              <a:t> eller </a:t>
            </a:r>
            <a:r>
              <a:rPr lang="sv-SE" dirty="0" err="1"/>
              <a:t>Halosep</a:t>
            </a:r>
            <a:r>
              <a:rPr lang="sv-SE" dirty="0"/>
              <a:t>.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Platshållare för bild 7" descr="En bild som visar vägg, inomhus, byggnad, steg&#10;&#10;Automatiskt genererad beskrivning">
            <a:extLst>
              <a:ext uri="{FF2B5EF4-FFF2-40B4-BE49-F238E27FC236}">
                <a16:creationId xmlns:a16="http://schemas.microsoft.com/office/drawing/2014/main" id="{CC8089EA-E47B-26E7-7EF2-B6102B6102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207" r="7207"/>
          <a:stretch>
            <a:fillRect/>
          </a:stretch>
        </p:blipFill>
        <p:spPr>
          <a:xfrm rot="5400000">
            <a:off x="7678738" y="1658938"/>
            <a:ext cx="4260850" cy="3733800"/>
          </a:xfrm>
        </p:spPr>
      </p:pic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E22BB-7513-ED1E-DCC5-FE4B8B6D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Slutsatser 2(2)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A30A84-A2F6-059F-4A84-A81E83C77E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v-SE" sz="2000" dirty="0">
                <a:effectLst/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Båda alternativen för behandling av rökgasreningsrester medför flera positiva miljöaspekter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/>
              <a:t>ökad materialåtervinning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/>
              <a:t>minskade transporter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/>
              <a:t>minskad kemikalieförbrukning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/>
              <a:t>minskad utlakning av metaller från flygaska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100" dirty="0"/>
              <a:t>minskad deponering 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sv-SE" sz="2000" dirty="0">
                <a:effectLst/>
                <a:latin typeface="Georgia" panose="020405020504050203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Alternativen bedöms vara ekonomiskt konkurrenskraftiga med dagens export till NOAH.</a:t>
            </a:r>
            <a:endParaRPr lang="sv-SE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6D55F02-D213-0EDB-9F30-C058C34D8B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4234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dirty="0"/>
              <a:t>Klas Svensson, rådgivare för energiåtervinning</a:t>
            </a:r>
          </a:p>
          <a:p>
            <a:r>
              <a:rPr lang="sv-SE" dirty="0" err="1"/>
              <a:t>klas.svensson@avfallsverige.se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Rapportpresentation-mall 191204 (9)</Template>
  <TotalTime>9</TotalTime>
  <Words>515</Words>
  <Application>Microsoft Macintosh PowerPoint</Application>
  <PresentationFormat>Bredbild</PresentationFormat>
  <Paragraphs>64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Verdana</vt:lpstr>
      <vt:lpstr>AvfallSverige-mall</vt:lpstr>
      <vt:lpstr>Kommersiella metoder för  behandling av flygaska</vt:lpstr>
      <vt:lpstr>Projektorganisation</vt:lpstr>
      <vt:lpstr>Bakgrund 1(2)</vt:lpstr>
      <vt:lpstr>Bakgrund 2(2)</vt:lpstr>
      <vt:lpstr>Resultat 1(2)</vt:lpstr>
      <vt:lpstr>Resultat 2(2)</vt:lpstr>
      <vt:lpstr>Slutsatser 1(2)</vt:lpstr>
      <vt:lpstr>Slutsatser 2(2) </vt:lpstr>
      <vt:lpstr>Rapportinformation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Lars Jacobsson</dc:creator>
  <cp:lastModifiedBy>Jessica Christiansen</cp:lastModifiedBy>
  <cp:revision>10</cp:revision>
  <dcterms:created xsi:type="dcterms:W3CDTF">2023-05-04T06:30:00Z</dcterms:created>
  <dcterms:modified xsi:type="dcterms:W3CDTF">2023-08-18T09:31:40Z</dcterms:modified>
</cp:coreProperties>
</file>