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2"/>
  </p:notesMasterIdLst>
  <p:sldIdLst>
    <p:sldId id="288" r:id="rId5"/>
    <p:sldId id="272" r:id="rId6"/>
    <p:sldId id="284" r:id="rId7"/>
    <p:sldId id="273" r:id="rId8"/>
    <p:sldId id="304" r:id="rId9"/>
    <p:sldId id="305" r:id="rId10"/>
    <p:sldId id="307" r:id="rId11"/>
    <p:sldId id="290" r:id="rId12"/>
    <p:sldId id="277" r:id="rId13"/>
    <p:sldId id="294" r:id="rId14"/>
    <p:sldId id="302" r:id="rId15"/>
    <p:sldId id="310" r:id="rId16"/>
    <p:sldId id="301" r:id="rId17"/>
    <p:sldId id="291" r:id="rId18"/>
    <p:sldId id="285" r:id="rId19"/>
    <p:sldId id="286" r:id="rId20"/>
    <p:sldId id="287" r:id="rId2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1E6589-A183-3EB7-0BAE-FF687B383E80}" name="Yevgeniya Arushanyan" initials="YA" userId="S::yevgeniya.arushanyan@ramboll.se::57ddd114-c0d8-4644-b64d-47d1c9a54e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B69"/>
    <a:srgbClr val="487574"/>
    <a:srgbClr val="555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1"/>
    <p:restoredTop sz="94577"/>
  </p:normalViewPr>
  <p:slideViewPr>
    <p:cSldViewPr snapToGrid="0">
      <p:cViewPr varScale="1">
        <p:scale>
          <a:sx n="116" d="100"/>
          <a:sy n="116" d="100"/>
        </p:scale>
        <p:origin x="496"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rgbClr val="487574"/>
                </a:solidFill>
                <a:latin typeface="Georgia" panose="02040502050405020303" pitchFamily="18" charset="0"/>
                <a:ea typeface="+mn-ea"/>
                <a:cs typeface="+mn-cs"/>
              </a:defRPr>
            </a:pPr>
            <a:r>
              <a:rPr lang="en-US" sz="1600" b="0" cap="none" err="1">
                <a:solidFill>
                  <a:srgbClr val="487574"/>
                </a:solidFill>
                <a:latin typeface="Georgia" panose="02040502050405020303" pitchFamily="18" charset="0"/>
              </a:rPr>
              <a:t>En</a:t>
            </a:r>
            <a:r>
              <a:rPr lang="en-US" sz="1600" b="0" cap="none">
                <a:solidFill>
                  <a:srgbClr val="487574"/>
                </a:solidFill>
                <a:latin typeface="Georgia" panose="02040502050405020303" pitchFamily="18" charset="0"/>
              </a:rPr>
              <a:t> </a:t>
            </a:r>
            <a:r>
              <a:rPr lang="en-US" sz="1600" b="0" cap="none" err="1">
                <a:solidFill>
                  <a:srgbClr val="487574"/>
                </a:solidFill>
                <a:latin typeface="Georgia" panose="02040502050405020303" pitchFamily="18" charset="0"/>
              </a:rPr>
              <a:t>enhet</a:t>
            </a:r>
            <a:endParaRPr lang="en-US" b="0">
              <a:solidFill>
                <a:srgbClr val="487574"/>
              </a:solidFill>
              <a:latin typeface="Georgia" panose="02040502050405020303" pitchFamily="18" charset="0"/>
            </a:endParaRPr>
          </a:p>
        </c:rich>
      </c:tx>
      <c:layout>
        <c:manualLayout>
          <c:xMode val="edge"/>
          <c:yMode val="edge"/>
          <c:x val="0.16656443286158615"/>
          <c:y val="0.10826214795631831"/>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rgbClr val="487574"/>
              </a:solidFill>
              <a:latin typeface="Georgia" panose="02040502050405020303" pitchFamily="18" charset="0"/>
              <a:ea typeface="+mn-ea"/>
              <a:cs typeface="+mn-cs"/>
            </a:defRPr>
          </a:pPr>
          <a:endParaRPr lang="sv-SE"/>
        </a:p>
      </c:txPr>
    </c:title>
    <c:autoTitleDeleted val="0"/>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'[Diagram till 241002 rätt.xlsx]Andel återbrukbart'!$C$120</c:f>
              <c:strCache>
                <c:ptCount val="1"/>
                <c:pt idx="0">
                  <c:v>Andel säljbar</c:v>
                </c:pt>
              </c:strCache>
            </c:strRef>
          </c:tx>
          <c:spPr>
            <a:solidFill>
              <a:schemeClr val="accent1"/>
            </a:solidFill>
            <a:ln>
              <a:noFill/>
            </a:ln>
            <a:effectLst/>
          </c:spPr>
          <c:invertIfNegative val="0"/>
          <c:cat>
            <c:strRef>
              <c:f>'[Diagram till 241002 rätt.xlsx]Andel återbrukbart'!$B$121:$B$130</c:f>
              <c:strCache>
                <c:ptCount val="10"/>
                <c:pt idx="0">
                  <c:v>Energiåtervinning, Göteborg</c:v>
                </c:pt>
                <c:pt idx="1">
                  <c:v>Energiåtervinning, Göteborg</c:v>
                </c:pt>
                <c:pt idx="2">
                  <c:v>Energiåtervinning, Landskrona</c:v>
                </c:pt>
                <c:pt idx="3">
                  <c:v>Energiåtervinning, Kungsbacka</c:v>
                </c:pt>
                <c:pt idx="4">
                  <c:v>Energiåtervinning, Göteborg</c:v>
                </c:pt>
                <c:pt idx="5">
                  <c:v>Energiåtervinning, Svalöv</c:v>
                </c:pt>
                <c:pt idx="6">
                  <c:v>Energiåtervinning, Skellefteå</c:v>
                </c:pt>
                <c:pt idx="7">
                  <c:v>Tapet och gummi, Helsingborg</c:v>
                </c:pt>
                <c:pt idx="8">
                  <c:v>Brännbart, Järfälla</c:v>
                </c:pt>
                <c:pt idx="9">
                  <c:v>Brännbart, Järfälla</c:v>
                </c:pt>
              </c:strCache>
            </c:strRef>
          </c:cat>
          <c:val>
            <c:numRef>
              <c:f>'[Diagram till 241002 rätt.xlsx]Andel återbrukbart'!$C$121:$C$130</c:f>
              <c:numCache>
                <c:formatCode>General</c:formatCode>
                <c:ptCount val="10"/>
                <c:pt idx="0">
                  <c:v>12</c:v>
                </c:pt>
                <c:pt idx="1">
                  <c:v>9</c:v>
                </c:pt>
                <c:pt idx="2">
                  <c:v>22</c:v>
                </c:pt>
                <c:pt idx="3">
                  <c:v>12</c:v>
                </c:pt>
                <c:pt idx="4">
                  <c:v>4</c:v>
                </c:pt>
                <c:pt idx="5">
                  <c:v>7</c:v>
                </c:pt>
                <c:pt idx="6">
                  <c:v>7</c:v>
                </c:pt>
                <c:pt idx="7">
                  <c:v>2</c:v>
                </c:pt>
                <c:pt idx="8">
                  <c:v>0.8</c:v>
                </c:pt>
                <c:pt idx="9">
                  <c:v>0.2</c:v>
                </c:pt>
              </c:numCache>
            </c:numRef>
          </c:val>
          <c:extLst>
            <c:ext xmlns:c16="http://schemas.microsoft.com/office/drawing/2014/chart" uri="{C3380CC4-5D6E-409C-BE32-E72D297353CC}">
              <c16:uniqueId val="{00000000-2CF2-4EA4-AAD6-295CB63D84FE}"/>
            </c:ext>
          </c:extLst>
        </c:ser>
        <c:ser>
          <c:idx val="1"/>
          <c:order val="1"/>
          <c:tx>
            <c:strRef>
              <c:f>'[Diagram till 241002 rätt.xlsx]Andel återbrukbart'!$D$120</c:f>
              <c:strCache>
                <c:ptCount val="1"/>
                <c:pt idx="0">
                  <c:v>Andel bortskänkes</c:v>
                </c:pt>
              </c:strCache>
            </c:strRef>
          </c:tx>
          <c:spPr>
            <a:solidFill>
              <a:schemeClr val="accent2"/>
            </a:solidFill>
            <a:ln>
              <a:noFill/>
            </a:ln>
            <a:effectLst/>
          </c:spPr>
          <c:invertIfNegative val="0"/>
          <c:cat>
            <c:strRef>
              <c:f>'[Diagram till 241002 rätt.xlsx]Andel återbrukbart'!$B$121:$B$130</c:f>
              <c:strCache>
                <c:ptCount val="10"/>
                <c:pt idx="0">
                  <c:v>Energiåtervinning, Göteborg</c:v>
                </c:pt>
                <c:pt idx="1">
                  <c:v>Energiåtervinning, Göteborg</c:v>
                </c:pt>
                <c:pt idx="2">
                  <c:v>Energiåtervinning, Landskrona</c:v>
                </c:pt>
                <c:pt idx="3">
                  <c:v>Energiåtervinning, Kungsbacka</c:v>
                </c:pt>
                <c:pt idx="4">
                  <c:v>Energiåtervinning, Göteborg</c:v>
                </c:pt>
                <c:pt idx="5">
                  <c:v>Energiåtervinning, Svalöv</c:v>
                </c:pt>
                <c:pt idx="6">
                  <c:v>Energiåtervinning, Skellefteå</c:v>
                </c:pt>
                <c:pt idx="7">
                  <c:v>Tapet och gummi, Helsingborg</c:v>
                </c:pt>
                <c:pt idx="8">
                  <c:v>Brännbart, Järfälla</c:v>
                </c:pt>
                <c:pt idx="9">
                  <c:v>Brännbart, Järfälla</c:v>
                </c:pt>
              </c:strCache>
            </c:strRef>
          </c:cat>
          <c:val>
            <c:numRef>
              <c:f>'[Diagram till 241002 rätt.xlsx]Andel återbrukbart'!$D$121:$D$130</c:f>
              <c:numCache>
                <c:formatCode>General</c:formatCode>
                <c:ptCount val="10"/>
                <c:pt idx="0">
                  <c:v>32</c:v>
                </c:pt>
                <c:pt idx="1">
                  <c:v>35</c:v>
                </c:pt>
                <c:pt idx="2">
                  <c:v>21</c:v>
                </c:pt>
                <c:pt idx="3">
                  <c:v>21</c:v>
                </c:pt>
                <c:pt idx="4">
                  <c:v>22</c:v>
                </c:pt>
                <c:pt idx="5">
                  <c:v>12</c:v>
                </c:pt>
                <c:pt idx="6">
                  <c:v>5</c:v>
                </c:pt>
                <c:pt idx="7">
                  <c:v>3</c:v>
                </c:pt>
                <c:pt idx="8">
                  <c:v>2.2000000000000002</c:v>
                </c:pt>
                <c:pt idx="9">
                  <c:v>2.8</c:v>
                </c:pt>
              </c:numCache>
            </c:numRef>
          </c:val>
          <c:extLst>
            <c:ext xmlns:c16="http://schemas.microsoft.com/office/drawing/2014/chart" uri="{C3380CC4-5D6E-409C-BE32-E72D297353CC}">
              <c16:uniqueId val="{00000001-2CF2-4EA4-AAD6-295CB63D84FE}"/>
            </c:ext>
          </c:extLst>
        </c:ser>
        <c:dLbls>
          <c:showLegendKey val="0"/>
          <c:showVal val="0"/>
          <c:showCatName val="0"/>
          <c:showSerName val="0"/>
          <c:showPercent val="0"/>
          <c:showBubbleSize val="0"/>
        </c:dLbls>
        <c:gapWidth val="150"/>
        <c:overlap val="100"/>
        <c:axId val="2140820144"/>
        <c:axId val="2140812944"/>
      </c:barChart>
      <c:catAx>
        <c:axId val="2140820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sv-SE"/>
          </a:p>
        </c:txPr>
        <c:crossAx val="2140812944"/>
        <c:crosses val="autoZero"/>
        <c:auto val="1"/>
        <c:lblAlgn val="ctr"/>
        <c:lblOffset val="100"/>
        <c:noMultiLvlLbl val="0"/>
      </c:catAx>
      <c:valAx>
        <c:axId val="2140812944"/>
        <c:scaling>
          <c:orientation val="minMax"/>
        </c:scaling>
        <c:delete val="0"/>
        <c:axPos val="b"/>
        <c:majorGridlines>
          <c:spPr>
            <a:ln w="9525" cap="flat" cmpd="sng" algn="ctr">
              <a:solidFill>
                <a:schemeClr val="accent6">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sv-SE"/>
          </a:p>
        </c:txPr>
        <c:crossAx val="2140820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623F8-B430-2046-B694-FB0FAFDB97CB}" type="datetimeFigureOut">
              <a:rPr lang="sv-SE" smtClean="0"/>
              <a:t>2024-10-18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C78AF-77EE-8146-868A-7BEA0BB9E5F5}" type="slidenum">
              <a:rPr lang="sv-SE" smtClean="0"/>
              <a:t>‹#›</a:t>
            </a:fld>
            <a:endParaRPr lang="sv-SE"/>
          </a:p>
        </p:txBody>
      </p:sp>
    </p:spTree>
    <p:extLst>
      <p:ext uri="{BB962C8B-B14F-4D97-AF65-F5344CB8AC3E}">
        <p14:creationId xmlns:p14="http://schemas.microsoft.com/office/powerpoint/2010/main" val="143129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a:t>
            </a:fld>
            <a:endParaRPr lang="sv-SE"/>
          </a:p>
        </p:txBody>
      </p:sp>
    </p:spTree>
    <p:extLst>
      <p:ext uri="{BB962C8B-B14F-4D97-AF65-F5344CB8AC3E}">
        <p14:creationId xmlns:p14="http://schemas.microsoft.com/office/powerpoint/2010/main" val="263020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288D7-33EE-E192-5D70-3A147FD1C91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FF3218-C972-9515-8D68-F254A6932F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BF5CFA0-0299-A516-D8CE-61705D5F7EB7}"/>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0494FEB7-918F-C533-72D8-FF751F9238E0}"/>
              </a:ext>
            </a:extLst>
          </p:cNvPr>
          <p:cNvSpPr>
            <a:spLocks noGrp="1"/>
          </p:cNvSpPr>
          <p:nvPr>
            <p:ph type="sldNum" sz="quarter" idx="5"/>
          </p:nvPr>
        </p:nvSpPr>
        <p:spPr/>
        <p:txBody>
          <a:bodyPr/>
          <a:lstStyle/>
          <a:p>
            <a:fld id="{841C78AF-77EE-8146-868A-7BEA0BB9E5F5}" type="slidenum">
              <a:rPr lang="sv-SE" smtClean="0"/>
              <a:t>13</a:t>
            </a:fld>
            <a:endParaRPr lang="sv-SE"/>
          </a:p>
        </p:txBody>
      </p:sp>
    </p:spTree>
    <p:extLst>
      <p:ext uri="{BB962C8B-B14F-4D97-AF65-F5344CB8AC3E}">
        <p14:creationId xmlns:p14="http://schemas.microsoft.com/office/powerpoint/2010/main" val="427001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14</a:t>
            </a:fld>
            <a:endParaRPr lang="sv-SE"/>
          </a:p>
        </p:txBody>
      </p:sp>
    </p:spTree>
    <p:extLst>
      <p:ext uri="{BB962C8B-B14F-4D97-AF65-F5344CB8AC3E}">
        <p14:creationId xmlns:p14="http://schemas.microsoft.com/office/powerpoint/2010/main" val="322251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41C78AF-77EE-8146-868A-7BEA0BB9E5F5}" type="slidenum">
              <a:rPr lang="sv-SE" smtClean="0"/>
              <a:t>15</a:t>
            </a:fld>
            <a:endParaRPr lang="sv-SE"/>
          </a:p>
        </p:txBody>
      </p:sp>
    </p:spTree>
    <p:extLst>
      <p:ext uri="{BB962C8B-B14F-4D97-AF65-F5344CB8AC3E}">
        <p14:creationId xmlns:p14="http://schemas.microsoft.com/office/powerpoint/2010/main" val="2334108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5</a:t>
            </a:fld>
            <a:endParaRPr lang="sv-SE"/>
          </a:p>
        </p:txBody>
      </p:sp>
    </p:spTree>
    <p:extLst>
      <p:ext uri="{BB962C8B-B14F-4D97-AF65-F5344CB8AC3E}">
        <p14:creationId xmlns:p14="http://schemas.microsoft.com/office/powerpoint/2010/main" val="345882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6</a:t>
            </a:fld>
            <a:endParaRPr lang="sv-SE"/>
          </a:p>
        </p:txBody>
      </p:sp>
    </p:spTree>
    <p:extLst>
      <p:ext uri="{BB962C8B-B14F-4D97-AF65-F5344CB8AC3E}">
        <p14:creationId xmlns:p14="http://schemas.microsoft.com/office/powerpoint/2010/main" val="63371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7</a:t>
            </a:fld>
            <a:endParaRPr lang="sv-SE"/>
          </a:p>
        </p:txBody>
      </p:sp>
    </p:spTree>
    <p:extLst>
      <p:ext uri="{BB962C8B-B14F-4D97-AF65-F5344CB8AC3E}">
        <p14:creationId xmlns:p14="http://schemas.microsoft.com/office/powerpoint/2010/main" val="3035570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8</a:t>
            </a:fld>
            <a:endParaRPr lang="sv-SE"/>
          </a:p>
        </p:txBody>
      </p:sp>
    </p:spTree>
    <p:extLst>
      <p:ext uri="{BB962C8B-B14F-4D97-AF65-F5344CB8AC3E}">
        <p14:creationId xmlns:p14="http://schemas.microsoft.com/office/powerpoint/2010/main" val="332302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Times New Roman" panose="02020603050405020304" pitchFamily="18" charset="0"/>
                <a:ea typeface="Times New Roman" panose="02020603050405020304" pitchFamily="18" charset="0"/>
                <a:cs typeface="Times New Roman" panose="02020603050405020304" pitchFamily="18" charset="0"/>
              </a:rPr>
              <a:t>Tanken var från början att ha fler produktgrupper, men det visade sig vid försöken vara opraktiskt och svårhanterligt. I slutänden verkar de sex första grupperna fånga in nästan alla produkter, då det visade sig att mycket få produkter hamnade i kategorin Övrigt.</a:t>
            </a:r>
            <a:endParaRPr lang="sv-SE"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Times New Roman" panose="02020603050405020304" pitchFamily="18" charset="0"/>
                <a:ea typeface="Times New Roman" panose="02020603050405020304" pitchFamily="18" charset="0"/>
                <a:cs typeface="Times New Roman" panose="02020603050405020304" pitchFamily="18" charset="0"/>
              </a:rPr>
              <a:t>Alla återanvändbara produkter delades upp i Säljbart respektive Bortskänkes. Säljbart var de produkter som bedömdes kunde säljas på någon plattform och Bortskänkes var produkter som var funktionella men som inte bedömdes kunna säljas. Projektgruppen har fört mycket diskussioner om enligt vilka principer produkter ska klassificeras.</a:t>
            </a:r>
            <a:endParaRPr lang="sv-SE"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sv-SE"/>
          </a:p>
        </p:txBody>
      </p:sp>
      <p:sp>
        <p:nvSpPr>
          <p:cNvPr id="4" name="Platshållare för bildnummer 3"/>
          <p:cNvSpPr>
            <a:spLocks noGrp="1"/>
          </p:cNvSpPr>
          <p:nvPr>
            <p:ph type="sldNum" sz="quarter" idx="5"/>
          </p:nvPr>
        </p:nvSpPr>
        <p:spPr/>
        <p:txBody>
          <a:bodyPr/>
          <a:lstStyle/>
          <a:p>
            <a:fld id="{841C78AF-77EE-8146-868A-7BEA0BB9E5F5}" type="slidenum">
              <a:rPr lang="sv-SE" smtClean="0"/>
              <a:t>9</a:t>
            </a:fld>
            <a:endParaRPr lang="sv-SE"/>
          </a:p>
        </p:txBody>
      </p:sp>
    </p:spTree>
    <p:extLst>
      <p:ext uri="{BB962C8B-B14F-4D97-AF65-F5344CB8AC3E}">
        <p14:creationId xmlns:p14="http://schemas.microsoft.com/office/powerpoint/2010/main" val="187360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10</a:t>
            </a:fld>
            <a:endParaRPr lang="sv-SE"/>
          </a:p>
        </p:txBody>
      </p:sp>
    </p:spTree>
    <p:extLst>
      <p:ext uri="{BB962C8B-B14F-4D97-AF65-F5344CB8AC3E}">
        <p14:creationId xmlns:p14="http://schemas.microsoft.com/office/powerpoint/2010/main" val="2469052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11</a:t>
            </a:fld>
            <a:endParaRPr lang="sv-SE"/>
          </a:p>
        </p:txBody>
      </p:sp>
    </p:spTree>
    <p:extLst>
      <p:ext uri="{BB962C8B-B14F-4D97-AF65-F5344CB8AC3E}">
        <p14:creationId xmlns:p14="http://schemas.microsoft.com/office/powerpoint/2010/main" val="3164713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12</a:t>
            </a:fld>
            <a:endParaRPr lang="sv-SE"/>
          </a:p>
        </p:txBody>
      </p:sp>
    </p:spTree>
    <p:extLst>
      <p:ext uri="{BB962C8B-B14F-4D97-AF65-F5344CB8AC3E}">
        <p14:creationId xmlns:p14="http://schemas.microsoft.com/office/powerpoint/2010/main" val="1987371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Första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286000"/>
            <a:ext cx="5980771" cy="1865861"/>
          </a:xfrm>
        </p:spPr>
        <p:txBody>
          <a:bodyPr anchor="b">
            <a:noAutofit/>
          </a:bodyPr>
          <a:lstStyle>
            <a:lvl1pPr algn="r">
              <a:defRPr sz="3600">
                <a:solidFill>
                  <a:srgbClr val="006766"/>
                </a:solidFill>
              </a:defRPr>
            </a:lvl1pPr>
          </a:lstStyle>
          <a:p>
            <a:r>
              <a:rPr lang="sv-SE"/>
              <a:t>PRESENTATIONSTITEL</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321801"/>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Presentatör Presentatörisson</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17" name="Platshållare för text 16">
            <a:extLst>
              <a:ext uri="{FF2B5EF4-FFF2-40B4-BE49-F238E27FC236}">
                <a16:creationId xmlns:a16="http://schemas.microsoft.com/office/drawing/2014/main" id="{19448C84-5967-6512-69D6-E75A6D5F08F6}"/>
              </a:ext>
            </a:extLst>
          </p:cNvPr>
          <p:cNvSpPr>
            <a:spLocks noGrp="1"/>
          </p:cNvSpPr>
          <p:nvPr>
            <p:ph type="body" sz="quarter" idx="10" hasCustomPrompt="1"/>
          </p:nvPr>
        </p:nvSpPr>
        <p:spPr>
          <a:xfrm>
            <a:off x="6095999" y="4856866"/>
            <a:ext cx="5980771" cy="365125"/>
          </a:xfrm>
        </p:spPr>
        <p:txBody>
          <a:bodyPr/>
          <a:lstStyle>
            <a:lvl1pPr marL="0" indent="0" algn="r">
              <a:buNone/>
              <a:defRPr sz="2000">
                <a:solidFill>
                  <a:srgbClr val="006766"/>
                </a:solidFill>
              </a:defRPr>
            </a:lvl1pPr>
          </a:lstStyle>
          <a:p>
            <a:pPr lvl="0"/>
            <a:r>
              <a:rPr lang="sv-SE"/>
              <a:t>Datum</a:t>
            </a:r>
          </a:p>
        </p:txBody>
      </p:sp>
    </p:spTree>
    <p:extLst>
      <p:ext uri="{BB962C8B-B14F-4D97-AF65-F5344CB8AC3E}">
        <p14:creationId xmlns:p14="http://schemas.microsoft.com/office/powerpoint/2010/main" val="398741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ige text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latin typeface="Arial" panose="020B0604020202020204" pitchFamily="34" charset="0"/>
                <a:cs typeface="Arial" panose="020B0604020202020204" pitchFamily="34" charset="0"/>
              </a:defRPr>
            </a:lvl1pPr>
          </a:lstStyle>
          <a:p>
            <a:r>
              <a:rPr lang="sv-SE"/>
              <a:t>Eventuell bild. </a:t>
            </a:r>
            <a:br>
              <a:rPr lang="sv-SE"/>
            </a:br>
            <a:r>
              <a:rPr lang="sv-SE"/>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lvl1pPr>
            <a:lvl2pPr>
              <a:defRPr sz="20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2139083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å text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solidFill>
                  <a:srgbClr val="0F6B69"/>
                </a:solidFill>
                <a:latin typeface="Arial" panose="020B0604020202020204" pitchFamily="34" charset="0"/>
                <a:cs typeface="Arial" panose="020B0604020202020204" pitchFamily="34" charset="0"/>
              </a:defRPr>
            </a:lvl1pPr>
          </a:lstStyle>
          <a:p>
            <a:r>
              <a:rPr lang="sv-SE"/>
              <a:t>Eventuell bild. </a:t>
            </a:r>
            <a:br>
              <a:rPr lang="sv-SE"/>
            </a:br>
            <a:r>
              <a:rPr lang="sv-SE"/>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solidFill>
                  <a:srgbClr val="0F6B69"/>
                </a:solidFill>
              </a:defRPr>
            </a:lvl1pPr>
            <a:lvl2pPr>
              <a:defRPr sz="2000">
                <a:solidFill>
                  <a:srgbClr val="0F6B69"/>
                </a:solidFill>
              </a:defRPr>
            </a:lvl2pPr>
            <a:lvl3pPr>
              <a:defRPr sz="1600">
                <a:solidFill>
                  <a:srgbClr val="0F6B69"/>
                </a:solidFill>
              </a:defRPr>
            </a:lvl3pPr>
            <a:lvl4pPr>
              <a:defRPr sz="1400">
                <a:solidFill>
                  <a:srgbClr val="0F6B69"/>
                </a:solidFill>
              </a:defRPr>
            </a:lvl4pPr>
            <a:lvl5pPr>
              <a:defRPr sz="1400">
                <a:solidFill>
                  <a:srgbClr val="0F6B69"/>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0442502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å text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solidFill>
                  <a:srgbClr val="0F6B69"/>
                </a:solidFill>
                <a:latin typeface="Arial" panose="020B0604020202020204" pitchFamily="34" charset="0"/>
                <a:cs typeface="Arial" panose="020B0604020202020204" pitchFamily="34" charset="0"/>
              </a:defRPr>
            </a:lvl1pPr>
          </a:lstStyle>
          <a:p>
            <a:r>
              <a:rPr lang="sv-SE"/>
              <a:t>Eventuell bild. </a:t>
            </a:r>
            <a:br>
              <a:rPr lang="sv-SE"/>
            </a:br>
            <a:r>
              <a:rPr lang="sv-SE"/>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solidFill>
                  <a:srgbClr val="0F6B69"/>
                </a:solidFill>
              </a:defRPr>
            </a:lvl1pPr>
            <a:lvl2pPr>
              <a:defRPr sz="2000">
                <a:solidFill>
                  <a:srgbClr val="0F6B69"/>
                </a:solidFill>
              </a:defRPr>
            </a:lvl2pPr>
            <a:lvl3pPr>
              <a:defRPr sz="1600">
                <a:solidFill>
                  <a:srgbClr val="0F6B69"/>
                </a:solidFill>
              </a:defRPr>
            </a:lvl3pPr>
            <a:lvl4pPr>
              <a:defRPr sz="1400">
                <a:solidFill>
                  <a:srgbClr val="0F6B69"/>
                </a:solidFill>
              </a:defRPr>
            </a:lvl4pPr>
            <a:lvl5pPr>
              <a:defRPr sz="1400">
                <a:solidFill>
                  <a:srgbClr val="0F6B69"/>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2597009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ck 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5103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3800434"/>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a:solidFill>
                  <a:srgbClr val="006766"/>
                </a:solidFill>
              </a:rPr>
              <a:t>www.avfallsverige.se</a:t>
            </a:r>
          </a:p>
        </p:txBody>
      </p:sp>
      <p:sp>
        <p:nvSpPr>
          <p:cNvPr id="6" name="textruta 5">
            <a:extLst>
              <a:ext uri="{FF2B5EF4-FFF2-40B4-BE49-F238E27FC236}">
                <a16:creationId xmlns:a16="http://schemas.microsoft.com/office/drawing/2014/main" id="{F288A2DC-79B3-927F-5C81-4614A05261AC}"/>
              </a:ext>
            </a:extLst>
          </p:cNvPr>
          <p:cNvSpPr txBox="1"/>
          <p:nvPr/>
        </p:nvSpPr>
        <p:spPr>
          <a:xfrm>
            <a:off x="4429573" y="2875001"/>
            <a:ext cx="3332843" cy="1107996"/>
          </a:xfrm>
          <a:prstGeom prst="rect">
            <a:avLst/>
          </a:prstGeom>
          <a:noFill/>
        </p:spPr>
        <p:txBody>
          <a:bodyPr wrap="square" rtlCol="0">
            <a:spAutoFit/>
          </a:bodyPr>
          <a:lstStyle/>
          <a:p>
            <a:pPr algn="ctr"/>
            <a:r>
              <a:rPr lang="sv-SE" sz="6600" b="1">
                <a:solidFill>
                  <a:srgbClr val="006766"/>
                </a:solidFill>
              </a:rPr>
              <a:t>Tack!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34673851-F7F9-8FCA-8196-C9D9296B7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413988962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3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47F0DF69-AB9B-C84B-AE9E-3E8BD3BB8D79}"/>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Grafik, svart, svart och vit, design&#10;&#10;Automatiskt genererad beskrivning">
            <a:extLst>
              <a:ext uri="{FF2B5EF4-FFF2-40B4-BE49-F238E27FC236}">
                <a16:creationId xmlns:a16="http://schemas.microsoft.com/office/drawing/2014/main" id="{C86080F9-E9B7-9B58-ED00-4BE4C8BF28FE}"/>
              </a:ext>
            </a:extLst>
          </p:cNvPr>
          <p:cNvPicPr>
            <a:picLocks noChangeAspect="1"/>
          </p:cNvPicPr>
          <p:nvPr/>
        </p:nvPicPr>
        <p:blipFill>
          <a:blip r:embed="rId3">
            <a:alphaModFix amt="35000"/>
          </a:blip>
          <a:stretch>
            <a:fillRect/>
          </a:stretch>
        </p:blipFill>
        <p:spPr>
          <a:xfrm>
            <a:off x="1599735" y="0"/>
            <a:ext cx="7023100" cy="6858000"/>
          </a:xfrm>
          <a:prstGeom prst="rect">
            <a:avLst/>
          </a:prstGeom>
        </p:spPr>
      </p:pic>
      <p:sp>
        <p:nvSpPr>
          <p:cNvPr id="6" name="Frihandsfigur 5">
            <a:extLst>
              <a:ext uri="{FF2B5EF4-FFF2-40B4-BE49-F238E27FC236}">
                <a16:creationId xmlns:a16="http://schemas.microsoft.com/office/drawing/2014/main" id="{116392A3-180C-D867-E5FD-A6679FA04571}"/>
              </a:ext>
            </a:extLst>
          </p:cNvPr>
          <p:cNvSpPr/>
          <p:nvPr/>
        </p:nvSpPr>
        <p:spPr>
          <a:xfrm>
            <a:off x="5267747" y="2"/>
            <a:ext cx="6924253" cy="6857999"/>
          </a:xfrm>
          <a:custGeom>
            <a:avLst/>
            <a:gdLst>
              <a:gd name="connsiteX0" fmla="*/ 2350721 w 6924253"/>
              <a:gd name="connsiteY0" fmla="*/ 0 h 6857999"/>
              <a:gd name="connsiteX1" fmla="*/ 6924253 w 6924253"/>
              <a:gd name="connsiteY1" fmla="*/ 0 h 6857999"/>
              <a:gd name="connsiteX2" fmla="*/ 6924253 w 6924253"/>
              <a:gd name="connsiteY2" fmla="*/ 6857999 h 6857999"/>
              <a:gd name="connsiteX3" fmla="*/ 914743 w 6924253"/>
              <a:gd name="connsiteY3" fmla="*/ 6857999 h 6857999"/>
              <a:gd name="connsiteX4" fmla="*/ 798922 w 6924253"/>
              <a:gd name="connsiteY4" fmla="*/ 6702427 h 6857999"/>
              <a:gd name="connsiteX5" fmla="*/ 0 w 6924253"/>
              <a:gd name="connsiteY5" fmla="*/ 4075329 h 6857999"/>
              <a:gd name="connsiteX6" fmla="*/ 2252266 w 6924253"/>
              <a:gd name="connsiteY6" fmla="*/ 5686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4253" h="6857999">
                <a:moveTo>
                  <a:pt x="2350721" y="0"/>
                </a:moveTo>
                <a:lnTo>
                  <a:pt x="6924253" y="0"/>
                </a:lnTo>
                <a:lnTo>
                  <a:pt x="6924253" y="6857999"/>
                </a:lnTo>
                <a:lnTo>
                  <a:pt x="914743" y="6857999"/>
                </a:lnTo>
                <a:lnTo>
                  <a:pt x="798922" y="6702427"/>
                </a:lnTo>
                <a:cubicBezTo>
                  <a:pt x="294524" y="5952507"/>
                  <a:pt x="0" y="5048466"/>
                  <a:pt x="0" y="4075329"/>
                </a:cubicBezTo>
                <a:cubicBezTo>
                  <a:pt x="0" y="2372341"/>
                  <a:pt x="901980" y="880956"/>
                  <a:pt x="2252266" y="56861"/>
                </a:cubicBezTo>
                <a:close/>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solidFill>
                <a:srgbClr val="006766"/>
              </a:solidFill>
            </a:endParaRPr>
          </a:p>
        </p:txBody>
      </p:sp>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003345"/>
            <a:ext cx="5980771" cy="1865861"/>
          </a:xfrm>
        </p:spPr>
        <p:txBody>
          <a:bodyPr anchor="b">
            <a:noAutofit/>
          </a:bodyPr>
          <a:lstStyle>
            <a:lvl1pPr algn="r">
              <a:defRPr sz="3200">
                <a:solidFill>
                  <a:srgbClr val="006766"/>
                </a:solidFill>
              </a:defRPr>
            </a:lvl1pPr>
          </a:lstStyle>
          <a:p>
            <a:r>
              <a:rPr lang="sv-SE"/>
              <a:t>TITLE OF PRESENTATION</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039146"/>
            <a:ext cx="5980771" cy="365125"/>
          </a:xfrm>
        </p:spPr>
        <p:txBody>
          <a:bodyPr>
            <a:normAutofit/>
          </a:bodyPr>
          <a:lstStyle>
            <a:lvl1pPr marL="0" indent="0" algn="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err="1"/>
              <a:t>Name</a:t>
            </a:r>
            <a:r>
              <a:rPr lang="sv-SE"/>
              <a:t> </a:t>
            </a:r>
            <a:r>
              <a:rPr lang="sv-SE" err="1"/>
              <a:t>Nameworth</a:t>
            </a:r>
            <a:endParaRPr lang="sv-SE"/>
          </a:p>
        </p:txBody>
      </p:sp>
      <p:sp>
        <p:nvSpPr>
          <p:cNvPr id="5" name="Platshållare för datum 3">
            <a:extLst>
              <a:ext uri="{FF2B5EF4-FFF2-40B4-BE49-F238E27FC236}">
                <a16:creationId xmlns:a16="http://schemas.microsoft.com/office/drawing/2014/main" id="{D74099FE-86F5-FADB-BF8D-1E512CBFF8C1}"/>
              </a:ext>
            </a:extLst>
          </p:cNvPr>
          <p:cNvSpPr>
            <a:spLocks noGrp="1"/>
          </p:cNvSpPr>
          <p:nvPr>
            <p:ph type="dt" sz="half" idx="10"/>
          </p:nvPr>
        </p:nvSpPr>
        <p:spPr>
          <a:xfrm>
            <a:off x="6095999" y="5704538"/>
            <a:ext cx="5980771" cy="365125"/>
          </a:xfrm>
          <a:prstGeom prst="rect">
            <a:avLst/>
          </a:prstGeom>
        </p:spPr>
        <p:txBody>
          <a:bodyPr/>
          <a:lstStyle>
            <a:lvl1pPr algn="r">
              <a:defRPr sz="1600">
                <a:solidFill>
                  <a:srgbClr val="006766"/>
                </a:solidFill>
              </a:defRPr>
            </a:lvl1pPr>
          </a:lstStyle>
          <a:p>
            <a:fld id="{70FFE6F2-7FCD-DC46-A11F-774055623A4E}" type="datetime4">
              <a:rPr lang="sv-SE" smtClean="0"/>
              <a:pPr/>
              <a:t>18 oktober 2024</a:t>
            </a:fld>
            <a:endParaRPr lang="sv-SE"/>
          </a:p>
        </p:txBody>
      </p:sp>
      <p:pic>
        <p:nvPicPr>
          <p:cNvPr id="13" name="Bildobjekt 12" descr="En bild som visar Teckensnitt, Grafik, text, grafisk design&#10;&#10;Automatiskt genererad beskrivning">
            <a:extLst>
              <a:ext uri="{FF2B5EF4-FFF2-40B4-BE49-F238E27FC236}">
                <a16:creationId xmlns:a16="http://schemas.microsoft.com/office/drawing/2014/main" id="{0F6C6997-16B3-700C-5EA2-589DFDF715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74B4CDA8-0197-EF18-4979-D4E5106D4291}"/>
              </a:ext>
            </a:extLst>
          </p:cNvPr>
          <p:cNvPicPr>
            <a:picLocks noChangeAspect="1"/>
          </p:cNvPicPr>
          <p:nvPr/>
        </p:nvPicPr>
        <p:blipFill>
          <a:blip r:embed="rId5"/>
          <a:stretch>
            <a:fillRect/>
          </a:stretch>
        </p:blipFill>
        <p:spPr>
          <a:xfrm>
            <a:off x="8501128" y="4770645"/>
            <a:ext cx="3575642" cy="734284"/>
          </a:xfrm>
          <a:prstGeom prst="rect">
            <a:avLst/>
          </a:prstGeom>
        </p:spPr>
      </p:pic>
    </p:spTree>
    <p:extLst>
      <p:ext uri="{BB962C8B-B14F-4D97-AF65-F5344CB8AC3E}">
        <p14:creationId xmlns:p14="http://schemas.microsoft.com/office/powerpoint/2010/main" val="222469165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ga till vänst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flipH="1">
            <a:off x="34656" y="0"/>
            <a:ext cx="7534543"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31798732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ga till hög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EA2BF088-528F-E2AF-9E97-B19DF8CD7291}"/>
              </a:ext>
            </a:extLst>
          </p:cNvPr>
          <p:cNvSpPr txBox="1"/>
          <p:nvPr userDrawn="1"/>
        </p:nvSpPr>
        <p:spPr>
          <a:xfrm>
            <a:off x="8369300" y="-425966"/>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4" name="textruta 3">
            <a:extLst>
              <a:ext uri="{FF2B5EF4-FFF2-40B4-BE49-F238E27FC236}">
                <a16:creationId xmlns:a16="http://schemas.microsoft.com/office/drawing/2014/main" id="{5ABE3EF2-AB19-447A-B08B-251A67F28DF4}"/>
              </a:ext>
            </a:extLst>
          </p:cNvPr>
          <p:cNvSpPr txBox="1"/>
          <p:nvPr userDrawn="1"/>
        </p:nvSpPr>
        <p:spPr>
          <a:xfrm rot="5400000">
            <a:off x="10503416" y="3632228"/>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5" name="textruta 4">
            <a:extLst>
              <a:ext uri="{FF2B5EF4-FFF2-40B4-BE49-F238E27FC236}">
                <a16:creationId xmlns:a16="http://schemas.microsoft.com/office/drawing/2014/main" id="{3C51C6E5-D182-6F84-0B02-EFB61D892CB0}"/>
              </a:ext>
            </a:extLst>
          </p:cNvPr>
          <p:cNvSpPr txBox="1"/>
          <p:nvPr userDrawn="1"/>
        </p:nvSpPr>
        <p:spPr>
          <a:xfrm rot="16200000">
            <a:off x="-2057916" y="2831039"/>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6" name="textruta 5">
            <a:extLst>
              <a:ext uri="{FF2B5EF4-FFF2-40B4-BE49-F238E27FC236}">
                <a16:creationId xmlns:a16="http://schemas.microsoft.com/office/drawing/2014/main" id="{8B14622D-3438-FA13-78EF-249BF0F37762}"/>
              </a:ext>
            </a:extLst>
          </p:cNvPr>
          <p:cNvSpPr txBox="1"/>
          <p:nvPr userDrawn="1"/>
        </p:nvSpPr>
        <p:spPr>
          <a:xfrm>
            <a:off x="801551" y="686489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Rör ej. Ska alltid vara med.</a:t>
            </a:r>
          </a:p>
        </p:txBody>
      </p:sp>
    </p:spTree>
    <p:extLst>
      <p:ext uri="{BB962C8B-B14F-4D97-AF65-F5344CB8AC3E}">
        <p14:creationId xmlns:p14="http://schemas.microsoft.com/office/powerpoint/2010/main" val="26396527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ogga till hög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22191579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369300" y="-425966"/>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7" name="textruta 6">
            <a:extLst>
              <a:ext uri="{FF2B5EF4-FFF2-40B4-BE49-F238E27FC236}">
                <a16:creationId xmlns:a16="http://schemas.microsoft.com/office/drawing/2014/main" id="{3B8F8343-ED6E-2FE8-0EA1-346FAECCDDCE}"/>
              </a:ext>
            </a:extLst>
          </p:cNvPr>
          <p:cNvSpPr txBox="1"/>
          <p:nvPr userDrawn="1"/>
        </p:nvSpPr>
        <p:spPr>
          <a:xfrm>
            <a:off x="8534400" y="6858000"/>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FFCCA705-C5FE-FB75-5824-9A7459DBACD2}"/>
              </a:ext>
            </a:extLst>
          </p:cNvPr>
          <p:cNvSpPr txBox="1"/>
          <p:nvPr userDrawn="1"/>
        </p:nvSpPr>
        <p:spPr>
          <a:xfrm rot="5400000">
            <a:off x="105923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0" name="textruta 9">
            <a:extLst>
              <a:ext uri="{FF2B5EF4-FFF2-40B4-BE49-F238E27FC236}">
                <a16:creationId xmlns:a16="http://schemas.microsoft.com/office/drawing/2014/main" id="{075FBB38-1087-B701-7DDB-874DA5BBB1E7}"/>
              </a:ext>
            </a:extLst>
          </p:cNvPr>
          <p:cNvSpPr txBox="1"/>
          <p:nvPr userDrawn="1"/>
        </p:nvSpPr>
        <p:spPr>
          <a:xfrm rot="16200000">
            <a:off x="-20579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Tree>
    <p:extLst>
      <p:ext uri="{BB962C8B-B14F-4D97-AF65-F5344CB8AC3E}">
        <p14:creationId xmlns:p14="http://schemas.microsoft.com/office/powerpoint/2010/main" val="352825904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369300" y="-425966"/>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7" name="textruta 6">
            <a:extLst>
              <a:ext uri="{FF2B5EF4-FFF2-40B4-BE49-F238E27FC236}">
                <a16:creationId xmlns:a16="http://schemas.microsoft.com/office/drawing/2014/main" id="{3B8F8343-ED6E-2FE8-0EA1-346FAECCDDCE}"/>
              </a:ext>
            </a:extLst>
          </p:cNvPr>
          <p:cNvSpPr txBox="1"/>
          <p:nvPr userDrawn="1"/>
        </p:nvSpPr>
        <p:spPr>
          <a:xfrm>
            <a:off x="8534400" y="6858000"/>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FFCCA705-C5FE-FB75-5824-9A7459DBACD2}"/>
              </a:ext>
            </a:extLst>
          </p:cNvPr>
          <p:cNvSpPr txBox="1"/>
          <p:nvPr userDrawn="1"/>
        </p:nvSpPr>
        <p:spPr>
          <a:xfrm rot="5400000">
            <a:off x="105923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0" name="textruta 9">
            <a:extLst>
              <a:ext uri="{FF2B5EF4-FFF2-40B4-BE49-F238E27FC236}">
                <a16:creationId xmlns:a16="http://schemas.microsoft.com/office/drawing/2014/main" id="{075FBB38-1087-B701-7DDB-874DA5BBB1E7}"/>
              </a:ext>
            </a:extLst>
          </p:cNvPr>
          <p:cNvSpPr txBox="1"/>
          <p:nvPr userDrawn="1"/>
        </p:nvSpPr>
        <p:spPr>
          <a:xfrm rot="16200000">
            <a:off x="-20579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6" name="Platshållare för bild 9">
            <a:extLst>
              <a:ext uri="{FF2B5EF4-FFF2-40B4-BE49-F238E27FC236}">
                <a16:creationId xmlns:a16="http://schemas.microsoft.com/office/drawing/2014/main" id="{B208098D-9026-51FB-D81B-2E43E1799CC3}"/>
              </a:ext>
            </a:extLst>
          </p:cNvPr>
          <p:cNvSpPr>
            <a:spLocks noGrp="1"/>
          </p:cNvSpPr>
          <p:nvPr>
            <p:ph type="pic" sz="quarter" idx="11" hasCustomPrompt="1"/>
          </p:nvPr>
        </p:nvSpPr>
        <p:spPr>
          <a:xfrm>
            <a:off x="3052803" y="2606273"/>
            <a:ext cx="2651527" cy="2651528"/>
          </a:xfrm>
        </p:spPr>
        <p:txBody>
          <a:bodyPr anchor="ctr"/>
          <a:lstStyle>
            <a:lvl1pPr marL="0" indent="0" algn="ctr">
              <a:buNone/>
              <a:defRPr>
                <a:solidFill>
                  <a:schemeClr val="accent2">
                    <a:lumMod val="60000"/>
                    <a:lumOff val="40000"/>
                  </a:schemeClr>
                </a:solidFill>
                <a:latin typeface="Arial" panose="020B0604020202020204" pitchFamily="34" charset="0"/>
                <a:cs typeface="Arial" panose="020B0604020202020204" pitchFamily="34" charset="0"/>
              </a:defRPr>
            </a:lvl1pPr>
          </a:lstStyle>
          <a:p>
            <a:r>
              <a:rPr lang="sv-SE"/>
              <a:t>PLATS FÖR QR-KOD TILL RAPPORTEN</a:t>
            </a:r>
          </a:p>
        </p:txBody>
      </p:sp>
    </p:spTree>
    <p:extLst>
      <p:ext uri="{BB962C8B-B14F-4D97-AF65-F5344CB8AC3E}">
        <p14:creationId xmlns:p14="http://schemas.microsoft.com/office/powerpoint/2010/main" val="315900736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059057" y="-461665"/>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p:txBody>
      </p:sp>
      <p:sp>
        <p:nvSpPr>
          <p:cNvPr id="4" name="textruta 3">
            <a:extLst>
              <a:ext uri="{FF2B5EF4-FFF2-40B4-BE49-F238E27FC236}">
                <a16:creationId xmlns:a16="http://schemas.microsoft.com/office/drawing/2014/main" id="{9BB89D6E-7A4D-3F9C-3608-0522041549D4}"/>
              </a:ext>
            </a:extLst>
          </p:cNvPr>
          <p:cNvSpPr txBox="1"/>
          <p:nvPr userDrawn="1"/>
        </p:nvSpPr>
        <p:spPr>
          <a:xfrm rot="5400000">
            <a:off x="9663864" y="2971731"/>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p:txBody>
      </p:sp>
      <p:sp>
        <p:nvSpPr>
          <p:cNvPr id="5" name="textruta 4">
            <a:extLst>
              <a:ext uri="{FF2B5EF4-FFF2-40B4-BE49-F238E27FC236}">
                <a16:creationId xmlns:a16="http://schemas.microsoft.com/office/drawing/2014/main" id="{92D383B8-B3DB-7A0E-7F36-6A725FF5902A}"/>
              </a:ext>
            </a:extLst>
          </p:cNvPr>
          <p:cNvSpPr txBox="1"/>
          <p:nvPr userDrawn="1"/>
        </p:nvSpPr>
        <p:spPr>
          <a:xfrm>
            <a:off x="4509478" y="6858000"/>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p:txBody>
      </p:sp>
      <p:sp>
        <p:nvSpPr>
          <p:cNvPr id="6" name="textruta 5">
            <a:extLst>
              <a:ext uri="{FF2B5EF4-FFF2-40B4-BE49-F238E27FC236}">
                <a16:creationId xmlns:a16="http://schemas.microsoft.com/office/drawing/2014/main" id="{96913279-1974-1507-AD2A-68E3578782DF}"/>
              </a:ext>
            </a:extLst>
          </p:cNvPr>
          <p:cNvSpPr txBox="1"/>
          <p:nvPr userDrawn="1"/>
        </p:nvSpPr>
        <p:spPr>
          <a:xfrm rot="16200000">
            <a:off x="-2510064" y="2510064"/>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solidFill>
                <a:schemeClr val="tx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0077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ga till höger med anvisning, samfinansier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9E7AABA9-F143-6EEF-EDB7-E4BD310C78B5}"/>
              </a:ext>
            </a:extLst>
          </p:cNvPr>
          <p:cNvSpPr>
            <a:spLocks noGrp="1"/>
          </p:cNvSpPr>
          <p:nvPr>
            <p:ph type="pic" sz="quarter" idx="10" hasCustomPrompt="1"/>
          </p:nvPr>
        </p:nvSpPr>
        <p:spPr>
          <a:xfrm>
            <a:off x="8928100" y="8001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a:t>Vid samfinansiering ska dessas loggor visas här</a:t>
            </a:r>
          </a:p>
        </p:txBody>
      </p:sp>
      <p:sp>
        <p:nvSpPr>
          <p:cNvPr id="5" name="Platshållare för bild 3">
            <a:extLst>
              <a:ext uri="{FF2B5EF4-FFF2-40B4-BE49-F238E27FC236}">
                <a16:creationId xmlns:a16="http://schemas.microsoft.com/office/drawing/2014/main" id="{25F9AD34-92DE-06BC-A99E-DF8BFF0CC12E}"/>
              </a:ext>
            </a:extLst>
          </p:cNvPr>
          <p:cNvSpPr>
            <a:spLocks noGrp="1"/>
          </p:cNvSpPr>
          <p:nvPr>
            <p:ph type="pic" sz="quarter" idx="11" hasCustomPrompt="1"/>
          </p:nvPr>
        </p:nvSpPr>
        <p:spPr>
          <a:xfrm>
            <a:off x="8928100" y="36703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a:t>Vid samfinansiering ska dessas loggor visas här</a:t>
            </a:r>
          </a:p>
        </p:txBody>
      </p:sp>
      <p:sp>
        <p:nvSpPr>
          <p:cNvPr id="7" name="textruta 6">
            <a:extLst>
              <a:ext uri="{FF2B5EF4-FFF2-40B4-BE49-F238E27FC236}">
                <a16:creationId xmlns:a16="http://schemas.microsoft.com/office/drawing/2014/main" id="{C7B17F9D-D650-1BA4-AAED-8A52F75592F7}"/>
              </a:ext>
            </a:extLst>
          </p:cNvPr>
          <p:cNvSpPr txBox="1"/>
          <p:nvPr userDrawn="1"/>
        </p:nvSpPr>
        <p:spPr>
          <a:xfrm>
            <a:off x="8369300" y="-425966"/>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2" name="textruta 1">
            <a:extLst>
              <a:ext uri="{FF2B5EF4-FFF2-40B4-BE49-F238E27FC236}">
                <a16:creationId xmlns:a16="http://schemas.microsoft.com/office/drawing/2014/main" id="{35EEF13C-A2E8-FF03-DC28-2C2C60AFACE2}"/>
              </a:ext>
            </a:extLst>
          </p:cNvPr>
          <p:cNvSpPr txBox="1"/>
          <p:nvPr userDrawn="1"/>
        </p:nvSpPr>
        <p:spPr>
          <a:xfrm>
            <a:off x="8534400" y="6858000"/>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6" name="textruta 5">
            <a:extLst>
              <a:ext uri="{FF2B5EF4-FFF2-40B4-BE49-F238E27FC236}">
                <a16:creationId xmlns:a16="http://schemas.microsoft.com/office/drawing/2014/main" id="{617B2353-C162-E222-5386-36C1E7712BC3}"/>
              </a:ext>
            </a:extLst>
          </p:cNvPr>
          <p:cNvSpPr txBox="1"/>
          <p:nvPr userDrawn="1"/>
        </p:nvSpPr>
        <p:spPr>
          <a:xfrm rot="5400000">
            <a:off x="105923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E5DB9C15-3DB3-7300-E1EA-3001EA3CF98D}"/>
              </a:ext>
            </a:extLst>
          </p:cNvPr>
          <p:cNvSpPr txBox="1"/>
          <p:nvPr userDrawn="1"/>
        </p:nvSpPr>
        <p:spPr>
          <a:xfrm rot="16200000">
            <a:off x="-2057916" y="3244334"/>
            <a:ext cx="3746500" cy="369332"/>
          </a:xfrm>
          <a:prstGeom prst="rect">
            <a:avLst/>
          </a:prstGeom>
          <a:noFill/>
        </p:spPr>
        <p:txBody>
          <a:bodyPr wrap="square" rtlCol="0">
            <a:spAutoFit/>
          </a:bodyPr>
          <a:lstStyle/>
          <a:p>
            <a:r>
              <a:rPr lang="sv-SE">
                <a:solidFill>
                  <a:schemeClr val="tx1">
                    <a:lumMod val="10000"/>
                  </a:schemeClr>
                </a:solidFill>
                <a:latin typeface="Arial" panose="020B0604020202020204" pitchFamily="34" charset="0"/>
                <a:cs typeface="Arial" panose="020B0604020202020204" pitchFamily="34" charset="0"/>
              </a:rPr>
              <a:t>Denna sida fylls i av Avfall Sverige</a:t>
            </a:r>
          </a:p>
        </p:txBody>
      </p:sp>
    </p:spTree>
    <p:extLst>
      <p:ext uri="{BB962C8B-B14F-4D97-AF65-F5344CB8AC3E}">
        <p14:creationId xmlns:p14="http://schemas.microsoft.com/office/powerpoint/2010/main" val="133141068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6766"/>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B318D88-F332-3177-E053-F8D33CD61473}"/>
              </a:ext>
            </a:extLst>
          </p:cNvPr>
          <p:cNvSpPr>
            <a:spLocks noGrp="1"/>
          </p:cNvSpPr>
          <p:nvPr>
            <p:ph type="title"/>
          </p:nvPr>
        </p:nvSpPr>
        <p:spPr>
          <a:xfrm>
            <a:off x="358697" y="294075"/>
            <a:ext cx="7935703" cy="1844325"/>
          </a:xfrm>
          <a:prstGeom prst="rect">
            <a:avLst/>
          </a:prstGeom>
        </p:spPr>
        <p:txBody>
          <a:bodyPr vert="horz" lIns="91440" tIns="45720" rIns="91440" bIns="45720" rtlCol="0" anchor="t">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1D44067-90F8-7F55-85FA-B103BB6923A8}"/>
              </a:ext>
            </a:extLst>
          </p:cNvPr>
          <p:cNvSpPr>
            <a:spLocks noGrp="1"/>
          </p:cNvSpPr>
          <p:nvPr>
            <p:ph type="body" idx="1"/>
          </p:nvPr>
        </p:nvSpPr>
        <p:spPr>
          <a:xfrm>
            <a:off x="358697" y="2230243"/>
            <a:ext cx="7935703" cy="408165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33460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6" r:id="rId3"/>
    <p:sldLayoutId id="2147483712" r:id="rId4"/>
    <p:sldLayoutId id="2147483720" r:id="rId5"/>
    <p:sldLayoutId id="2147483715" r:id="rId6"/>
    <p:sldLayoutId id="2147483719" r:id="rId7"/>
    <p:sldLayoutId id="2147483718" r:id="rId8"/>
    <p:sldLayoutId id="2147483713" r:id="rId9"/>
    <p:sldLayoutId id="2147483714" r:id="rId10"/>
    <p:sldLayoutId id="2147483717" r:id="rId11"/>
    <p:sldLayoutId id="2147483716" r:id="rId12"/>
    <p:sldLayoutId id="2147483708" r:id="rId13"/>
    <p:sldLayoutId id="2147483710" r:id="rId14"/>
  </p:sldLayoutIdLst>
  <p:transition spd="slow">
    <p:push dir="u"/>
  </p:transition>
  <p:txStyles>
    <p:titleStyle>
      <a:lvl1pPr algn="l" defTabSz="914400" rtl="0" eaLnBrk="1" latinLnBrk="0" hangingPunct="1">
        <a:lnSpc>
          <a:spcPct val="90000"/>
        </a:lnSpc>
        <a:spcBef>
          <a:spcPct val="0"/>
        </a:spcBef>
        <a:buNone/>
        <a:defRPr sz="3600" b="1" kern="1200">
          <a:solidFill>
            <a:srgbClr val="FAF5E6"/>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400" kern="1200">
          <a:solidFill>
            <a:srgbClr val="FAF5E6"/>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000" kern="1200">
          <a:solidFill>
            <a:srgbClr val="FAF5E6"/>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800" kern="1200">
          <a:solidFill>
            <a:srgbClr val="FAF5E6"/>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600" kern="1200">
          <a:solidFill>
            <a:srgbClr val="FAF5E6"/>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userDrawn="1">
          <p15:clr>
            <a:srgbClr val="F26B43"/>
          </p15:clr>
        </p15:guide>
        <p15:guide id="2" pos="325" userDrawn="1">
          <p15:clr>
            <a:srgbClr val="F26B43"/>
          </p15:clr>
        </p15:guide>
        <p15:guide id="3" pos="7355" userDrawn="1">
          <p15:clr>
            <a:srgbClr val="F26B43"/>
          </p15:clr>
        </p15:guide>
        <p15:guide id="4" orient="horz" pos="35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chart" Target="../charts/char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mailto:asa.hagelin@avfallsverige.se" TargetMode="External"/><Relationship Id="rId2" Type="http://schemas.openxmlformats.org/officeDocument/2006/relationships/hyperlink" Target="mailto:Camilla.nilsson@avfallsverige.se" TargetMode="Externa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avfallsverige.se/rapporter-utveckling/rapporte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Ellips 5">
            <a:extLst>
              <a:ext uri="{FF2B5EF4-FFF2-40B4-BE49-F238E27FC236}">
                <a16:creationId xmlns:a16="http://schemas.microsoft.com/office/drawing/2014/main" id="{867E3E7F-ACF1-55B8-1762-ED7E9463E604}"/>
              </a:ext>
            </a:extLst>
          </p:cNvPr>
          <p:cNvSpPr/>
          <p:nvPr/>
        </p:nvSpPr>
        <p:spPr>
          <a:xfrm>
            <a:off x="4949351" y="-871773"/>
            <a:ext cx="10951866" cy="1100047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3DAF8DBB-0CCE-6F9C-C08C-4B74609EF199}"/>
              </a:ext>
            </a:extLst>
          </p:cNvPr>
          <p:cNvSpPr>
            <a:spLocks noGrp="1"/>
          </p:cNvSpPr>
          <p:nvPr>
            <p:ph type="ctrTitle"/>
          </p:nvPr>
        </p:nvSpPr>
        <p:spPr>
          <a:xfrm>
            <a:off x="5676901" y="2496069"/>
            <a:ext cx="6399870" cy="1865861"/>
          </a:xfrm>
        </p:spPr>
        <p:txBody>
          <a:bodyPr/>
          <a:lstStyle/>
          <a:p>
            <a:r>
              <a:rPr lang="sv-SE" dirty="0">
                <a:solidFill>
                  <a:srgbClr val="0F6B69"/>
                </a:solidFill>
              </a:rPr>
              <a:t>Manual för plockanalys </a:t>
            </a:r>
            <a:br>
              <a:rPr lang="sv-SE" dirty="0">
                <a:solidFill>
                  <a:srgbClr val="0F6B69"/>
                </a:solidFill>
              </a:rPr>
            </a:br>
            <a:r>
              <a:rPr lang="sv-SE" dirty="0">
                <a:solidFill>
                  <a:srgbClr val="0F6B69"/>
                </a:solidFill>
              </a:rPr>
              <a:t>av </a:t>
            </a:r>
            <a:r>
              <a:rPr lang="sv-SE" dirty="0" err="1">
                <a:solidFill>
                  <a:srgbClr val="0F6B69"/>
                </a:solidFill>
              </a:rPr>
              <a:t>grovavfall</a:t>
            </a:r>
            <a:r>
              <a:rPr lang="sv-SE" dirty="0">
                <a:solidFill>
                  <a:srgbClr val="0F6B69"/>
                </a:solidFill>
              </a:rPr>
              <a:t>, inklusive produktplockanalys</a:t>
            </a:r>
            <a:endParaRPr lang="sv-SE" dirty="0"/>
          </a:p>
        </p:txBody>
      </p:sp>
      <p:sp>
        <p:nvSpPr>
          <p:cNvPr id="4" name="Platshållare för text 3">
            <a:extLst>
              <a:ext uri="{FF2B5EF4-FFF2-40B4-BE49-F238E27FC236}">
                <a16:creationId xmlns:a16="http://schemas.microsoft.com/office/drawing/2014/main" id="{210785B9-FF2F-1FDA-5D49-0E25ADF16765}"/>
              </a:ext>
            </a:extLst>
          </p:cNvPr>
          <p:cNvSpPr>
            <a:spLocks noGrp="1"/>
          </p:cNvSpPr>
          <p:nvPr>
            <p:ph type="body" sz="quarter" idx="10"/>
          </p:nvPr>
        </p:nvSpPr>
        <p:spPr>
          <a:xfrm>
            <a:off x="6095999" y="4779107"/>
            <a:ext cx="5980771" cy="365125"/>
          </a:xfrm>
        </p:spPr>
        <p:txBody>
          <a:bodyPr>
            <a:normAutofit lnSpcReduction="10000"/>
          </a:bodyPr>
          <a:lstStyle/>
          <a:p>
            <a:r>
              <a:rPr lang="sv-SE" sz="2000" dirty="0">
                <a:solidFill>
                  <a:srgbClr val="0F6B69"/>
                </a:solidFill>
              </a:rPr>
              <a:t>Okt 2024</a:t>
            </a:r>
          </a:p>
        </p:txBody>
      </p:sp>
      <p:sp>
        <p:nvSpPr>
          <p:cNvPr id="5" name="Underrubrik 1">
            <a:extLst>
              <a:ext uri="{FF2B5EF4-FFF2-40B4-BE49-F238E27FC236}">
                <a16:creationId xmlns:a16="http://schemas.microsoft.com/office/drawing/2014/main" id="{76657F26-6EC7-7E81-CA82-E0EDB3AE5B09}"/>
              </a:ext>
            </a:extLst>
          </p:cNvPr>
          <p:cNvSpPr txBox="1">
            <a:spLocks noGrp="1"/>
          </p:cNvSpPr>
          <p:nvPr>
            <p:ph type="subTitle" idx="1"/>
          </p:nvPr>
        </p:nvSpPr>
        <p:spPr>
          <a:xfrm>
            <a:off x="6095999" y="4387956"/>
            <a:ext cx="5980771" cy="36512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0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sv-SE" sz="2200" dirty="0">
                <a:solidFill>
                  <a:srgbClr val="0F6B69"/>
                </a:solidFill>
              </a:rPr>
              <a:t>Rapportnummer 2024:19 och 2024:21</a:t>
            </a:r>
          </a:p>
        </p:txBody>
      </p:sp>
    </p:spTree>
    <p:extLst>
      <p:ext uri="{BB962C8B-B14F-4D97-AF65-F5344CB8AC3E}">
        <p14:creationId xmlns:p14="http://schemas.microsoft.com/office/powerpoint/2010/main" val="3518345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F6D5A-1382-9E51-DE81-8E8D1B88CE6C}"/>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E9B7B4A9-B279-647A-5B62-7F8BBE44F43E}"/>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859B5F40-5A57-F96C-5293-9B5EAC114D55}"/>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5BBE3666-6F77-235D-C217-5DE261B1A881}"/>
              </a:ext>
            </a:extLst>
          </p:cNvPr>
          <p:cNvSpPr txBox="1"/>
          <p:nvPr/>
        </p:nvSpPr>
        <p:spPr>
          <a:xfrm>
            <a:off x="516654" y="869036"/>
            <a:ext cx="3607078" cy="646331"/>
          </a:xfrm>
          <a:prstGeom prst="rect">
            <a:avLst/>
          </a:prstGeom>
          <a:noFill/>
        </p:spPr>
        <p:txBody>
          <a:bodyPr wrap="none" rtlCol="0">
            <a:spAutoFit/>
          </a:bodyPr>
          <a:lstStyle/>
          <a:p>
            <a:r>
              <a:rPr lang="sv-SE" sz="3600" b="1">
                <a:solidFill>
                  <a:schemeClr val="bg1"/>
                </a:solidFill>
                <a:latin typeface="Georgia" panose="02040502050405020303" pitchFamily="18" charset="0"/>
              </a:rPr>
              <a:t>UTRUSTNING</a:t>
            </a:r>
            <a:endParaRPr lang="sv-SE" sz="4400" b="1">
              <a:solidFill>
                <a:schemeClr val="bg1"/>
              </a:solidFill>
              <a:latin typeface="Georgia" panose="02040502050405020303" pitchFamily="18" charset="0"/>
            </a:endParaRPr>
          </a:p>
        </p:txBody>
      </p:sp>
      <p:sp>
        <p:nvSpPr>
          <p:cNvPr id="13" name="Platshållare för bild 12">
            <a:extLst>
              <a:ext uri="{FF2B5EF4-FFF2-40B4-BE49-F238E27FC236}">
                <a16:creationId xmlns:a16="http://schemas.microsoft.com/office/drawing/2014/main" id="{27C7833B-A939-BBF3-34CC-9965D80D60EC}"/>
              </a:ext>
            </a:extLst>
          </p:cNvPr>
          <p:cNvSpPr>
            <a:spLocks noGrp="1"/>
          </p:cNvSpPr>
          <p:nvPr>
            <p:ph type="pic" sz="quarter" idx="10"/>
          </p:nvPr>
        </p:nvSpPr>
        <p:spPr/>
        <p:txBody>
          <a:bodyPr/>
          <a:lstStyle/>
          <a:p>
            <a:endParaRPr lang="sv-SE"/>
          </a:p>
        </p:txBody>
      </p:sp>
      <p:sp>
        <p:nvSpPr>
          <p:cNvPr id="14" name="Platshållare för text 13">
            <a:extLst>
              <a:ext uri="{FF2B5EF4-FFF2-40B4-BE49-F238E27FC236}">
                <a16:creationId xmlns:a16="http://schemas.microsoft.com/office/drawing/2014/main" id="{C27B6080-0520-1C3D-277D-6FB08EB5EEB5}"/>
              </a:ext>
            </a:extLst>
          </p:cNvPr>
          <p:cNvSpPr>
            <a:spLocks noGrp="1"/>
          </p:cNvSpPr>
          <p:nvPr>
            <p:ph type="body" sz="quarter" idx="11"/>
          </p:nvPr>
        </p:nvSpPr>
        <p:spPr>
          <a:xfrm>
            <a:off x="749299" y="1689100"/>
            <a:ext cx="7898312" cy="4394200"/>
          </a:xfrm>
        </p:spPr>
        <p:txBody>
          <a:bodyPr>
            <a:normAutofit/>
          </a:bodyPr>
          <a:lstStyle/>
          <a:p>
            <a:r>
              <a:rPr lang="sv-SE"/>
              <a:t>Engagerad och kunnig personal,</a:t>
            </a:r>
            <a:br>
              <a:rPr lang="sv-SE"/>
            </a:br>
            <a:r>
              <a:rPr lang="sv-SE"/>
              <a:t>4-6 personer</a:t>
            </a:r>
          </a:p>
          <a:p>
            <a:r>
              <a:rPr lang="sv-SE"/>
              <a:t>Avfall som hanterats mycket försiktigt</a:t>
            </a:r>
          </a:p>
          <a:p>
            <a:r>
              <a:rPr lang="sv-SE"/>
              <a:t>Skyltar</a:t>
            </a:r>
          </a:p>
          <a:p>
            <a:endParaRPr lang="sv-SE"/>
          </a:p>
        </p:txBody>
      </p:sp>
      <p:pic>
        <p:nvPicPr>
          <p:cNvPr id="5" name="Bildobjekt 4" descr="En bild som visar himmel, Soptunna, utomhus, bord&#10;&#10;Automatiskt genererad beskrivning">
            <a:extLst>
              <a:ext uri="{FF2B5EF4-FFF2-40B4-BE49-F238E27FC236}">
                <a16:creationId xmlns:a16="http://schemas.microsoft.com/office/drawing/2014/main" id="{0F227A12-69A7-CF46-B6AF-C901A321EB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258" y="1004156"/>
            <a:ext cx="5522595" cy="4141470"/>
          </a:xfrm>
          <a:prstGeom prst="rect">
            <a:avLst/>
          </a:prstGeom>
          <a:noFill/>
          <a:ln>
            <a:noFill/>
          </a:ln>
        </p:spPr>
      </p:pic>
    </p:spTree>
    <p:extLst>
      <p:ext uri="{BB962C8B-B14F-4D97-AF65-F5344CB8AC3E}">
        <p14:creationId xmlns:p14="http://schemas.microsoft.com/office/powerpoint/2010/main" val="4243305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561392" y="-3874732"/>
            <a:ext cx="15314783" cy="15382756"/>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3" name="Table 4">
            <a:extLst>
              <a:ext uri="{FF2B5EF4-FFF2-40B4-BE49-F238E27FC236}">
                <a16:creationId xmlns:a16="http://schemas.microsoft.com/office/drawing/2014/main" id="{5EE6C7FA-3EC3-10D3-3212-64987BBC3ECE}"/>
              </a:ext>
            </a:extLst>
          </p:cNvPr>
          <p:cNvGraphicFramePr>
            <a:graphicFrameLocks noGrp="1"/>
          </p:cNvGraphicFramePr>
          <p:nvPr>
            <p:extLst>
              <p:ext uri="{D42A27DB-BD31-4B8C-83A1-F6EECF244321}">
                <p14:modId xmlns:p14="http://schemas.microsoft.com/office/powerpoint/2010/main" val="2820546461"/>
              </p:ext>
            </p:extLst>
          </p:nvPr>
        </p:nvGraphicFramePr>
        <p:xfrm>
          <a:off x="516653" y="1980485"/>
          <a:ext cx="7264891" cy="3805370"/>
        </p:xfrm>
        <a:graphic>
          <a:graphicData uri="http://schemas.openxmlformats.org/drawingml/2006/table">
            <a:tbl>
              <a:tblPr firstRow="1" firstCol="1" bandRow="1">
                <a:tableStyleId>{1FECB4D8-DB02-4DC6-A0A2-4F2EBAE1DC90}</a:tableStyleId>
              </a:tblPr>
              <a:tblGrid>
                <a:gridCol w="3102897">
                  <a:extLst>
                    <a:ext uri="{9D8B030D-6E8A-4147-A177-3AD203B41FA5}">
                      <a16:colId xmlns:a16="http://schemas.microsoft.com/office/drawing/2014/main" val="1456764907"/>
                    </a:ext>
                  </a:extLst>
                </a:gridCol>
                <a:gridCol w="4161994">
                  <a:extLst>
                    <a:ext uri="{9D8B030D-6E8A-4147-A177-3AD203B41FA5}">
                      <a16:colId xmlns:a16="http://schemas.microsoft.com/office/drawing/2014/main" val="1216170981"/>
                    </a:ext>
                  </a:extLst>
                </a:gridCol>
              </a:tblGrid>
              <a:tr h="1077266">
                <a:tc>
                  <a:txBody>
                    <a:bodyPr/>
                    <a:lstStyle/>
                    <a:p>
                      <a:pPr algn="l">
                        <a:lnSpc>
                          <a:spcPts val="1300"/>
                        </a:lnSpc>
                      </a:pPr>
                      <a:r>
                        <a:rPr lang="sv-SE" sz="2400">
                          <a:solidFill>
                            <a:srgbClr val="0F6B69"/>
                          </a:solidFill>
                          <a:effectLst/>
                          <a:latin typeface="+mn-lt"/>
                        </a:rPr>
                        <a:t>Avfallsfraktion</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2400"/>
                        </a:lnSpc>
                      </a:pPr>
                      <a:r>
                        <a:rPr lang="sv-SE" sz="2400">
                          <a:solidFill>
                            <a:srgbClr val="0F6B69"/>
                          </a:solidFill>
                          <a:effectLst/>
                          <a:latin typeface="+mn-lt"/>
                        </a:rPr>
                        <a:t>Andel återanvändbart </a:t>
                      </a:r>
                      <a:br>
                        <a:rPr lang="sv-SE" sz="2400">
                          <a:solidFill>
                            <a:srgbClr val="0F6B69"/>
                          </a:solidFill>
                          <a:effectLst/>
                          <a:latin typeface="+mn-lt"/>
                        </a:rPr>
                      </a:br>
                      <a:r>
                        <a:rPr lang="sv-SE" sz="2400">
                          <a:solidFill>
                            <a:srgbClr val="0F6B69"/>
                          </a:solidFill>
                          <a:effectLst/>
                          <a:latin typeface="+mn-lt"/>
                        </a:rPr>
                        <a:t>(procent) </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5820228"/>
                  </a:ext>
                </a:extLst>
              </a:tr>
              <a:tr h="464047">
                <a:tc>
                  <a:txBody>
                    <a:bodyPr/>
                    <a:lstStyle/>
                    <a:p>
                      <a:pPr>
                        <a:lnSpc>
                          <a:spcPts val="1300"/>
                        </a:lnSpc>
                      </a:pPr>
                      <a:r>
                        <a:rPr lang="sv-SE" sz="2400">
                          <a:solidFill>
                            <a:srgbClr val="0F6B69"/>
                          </a:solidFill>
                          <a:effectLst/>
                          <a:latin typeface="+mn-lt"/>
                        </a:rPr>
                        <a:t>Energiåtervinning</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3-44</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4727817"/>
                  </a:ext>
                </a:extLst>
              </a:tr>
              <a:tr h="464047">
                <a:tc>
                  <a:txBody>
                    <a:bodyPr/>
                    <a:lstStyle/>
                    <a:p>
                      <a:pPr>
                        <a:lnSpc>
                          <a:spcPts val="1300"/>
                        </a:lnSpc>
                      </a:pPr>
                      <a:r>
                        <a:rPr lang="sv-SE" sz="2400">
                          <a:solidFill>
                            <a:srgbClr val="0F6B69"/>
                          </a:solidFill>
                          <a:effectLst/>
                          <a:latin typeface="+mn-lt"/>
                        </a:rPr>
                        <a:t>Stoppade möbler</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17-99</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3144869"/>
                  </a:ext>
                </a:extLst>
              </a:tr>
              <a:tr h="464047">
                <a:tc>
                  <a:txBody>
                    <a:bodyPr/>
                    <a:lstStyle/>
                    <a:p>
                      <a:pPr>
                        <a:lnSpc>
                          <a:spcPts val="1300"/>
                        </a:lnSpc>
                      </a:pPr>
                      <a:r>
                        <a:rPr lang="sv-SE" sz="2400">
                          <a:solidFill>
                            <a:srgbClr val="0F6B69"/>
                          </a:solidFill>
                          <a:effectLst/>
                          <a:latin typeface="+mn-lt"/>
                        </a:rPr>
                        <a:t>Hårdplast</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4-19</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6280174"/>
                  </a:ext>
                </a:extLst>
              </a:tr>
              <a:tr h="464047">
                <a:tc>
                  <a:txBody>
                    <a:bodyPr/>
                    <a:lstStyle/>
                    <a:p>
                      <a:pPr>
                        <a:lnSpc>
                          <a:spcPts val="1300"/>
                        </a:lnSpc>
                      </a:pPr>
                      <a:r>
                        <a:rPr lang="sv-SE" sz="2400">
                          <a:solidFill>
                            <a:srgbClr val="0F6B69"/>
                          </a:solidFill>
                          <a:effectLst/>
                          <a:latin typeface="+mn-lt"/>
                        </a:rPr>
                        <a:t>Metallskrot</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10</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72487599"/>
                  </a:ext>
                </a:extLst>
              </a:tr>
              <a:tr h="407869">
                <a:tc>
                  <a:txBody>
                    <a:bodyPr/>
                    <a:lstStyle/>
                    <a:p>
                      <a:pPr>
                        <a:lnSpc>
                          <a:spcPts val="1300"/>
                        </a:lnSpc>
                      </a:pPr>
                      <a:r>
                        <a:rPr lang="sv-SE" sz="2400">
                          <a:solidFill>
                            <a:srgbClr val="0F6B69"/>
                          </a:solidFill>
                          <a:effectLst/>
                          <a:latin typeface="+mn-lt"/>
                        </a:rPr>
                        <a:t>Trä</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6-9</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8860890"/>
                  </a:ext>
                </a:extLst>
              </a:tr>
              <a:tr h="464047">
                <a:tc>
                  <a:txBody>
                    <a:bodyPr/>
                    <a:lstStyle/>
                    <a:p>
                      <a:pPr>
                        <a:lnSpc>
                          <a:spcPts val="1300"/>
                        </a:lnSpc>
                      </a:pPr>
                      <a:r>
                        <a:rPr lang="sv-SE" sz="2400">
                          <a:solidFill>
                            <a:srgbClr val="0F6B69"/>
                          </a:solidFill>
                          <a:effectLst/>
                          <a:latin typeface="+mn-lt"/>
                          <a:ea typeface="Verdana" panose="020B0604030504040204" pitchFamily="34" charset="0"/>
                          <a:cs typeface="Times New Roman" panose="02020603050405020304" pitchFamily="18" charset="0"/>
                        </a:rPr>
                        <a:t>Obrännbart</a:t>
                      </a: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ts val="1300"/>
                        </a:lnSpc>
                      </a:pPr>
                      <a:r>
                        <a:rPr lang="sv-SE" sz="2400">
                          <a:solidFill>
                            <a:srgbClr val="0F6B69"/>
                          </a:solidFill>
                          <a:effectLst/>
                          <a:latin typeface="+mn-lt"/>
                        </a:rPr>
                        <a:t>5 och 15</a:t>
                      </a:r>
                      <a:endParaRPr lang="sv-SE" sz="2400">
                        <a:solidFill>
                          <a:srgbClr val="0F6B69"/>
                        </a:solidFill>
                        <a:effectLst/>
                        <a:latin typeface="+mn-lt"/>
                        <a:ea typeface="Verdana" panose="020B0604030504040204" pitchFamily="34" charset="0"/>
                        <a:cs typeface="Times New Roman" panose="02020603050405020304" pitchFamily="18" charset="0"/>
                      </a:endParaRPr>
                    </a:p>
                  </a:txBody>
                  <a:tcPr marL="11488" marR="11488" marT="11488" marB="114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3876714"/>
                  </a:ext>
                </a:extLst>
              </a:tr>
            </a:tbl>
          </a:graphicData>
        </a:graphic>
      </p:graphicFrame>
      <p:sp>
        <p:nvSpPr>
          <p:cNvPr id="9" name="textruta 8">
            <a:extLst>
              <a:ext uri="{FF2B5EF4-FFF2-40B4-BE49-F238E27FC236}">
                <a16:creationId xmlns:a16="http://schemas.microsoft.com/office/drawing/2014/main" id="{71910F30-A515-E9A1-7F5D-3DF9C0F1D912}"/>
              </a:ext>
            </a:extLst>
          </p:cNvPr>
          <p:cNvSpPr txBox="1"/>
          <p:nvPr/>
        </p:nvSpPr>
        <p:spPr>
          <a:xfrm>
            <a:off x="440431" y="1562724"/>
            <a:ext cx="8093882" cy="369332"/>
          </a:xfrm>
          <a:prstGeom prst="rect">
            <a:avLst/>
          </a:prstGeom>
          <a:noFill/>
        </p:spPr>
        <p:txBody>
          <a:bodyPr wrap="none" rtlCol="0">
            <a:spAutoFit/>
          </a:bodyPr>
          <a:lstStyle/>
          <a:p>
            <a:r>
              <a:rPr lang="sv-SE" i="1">
                <a:solidFill>
                  <a:srgbClr val="416D6F"/>
                </a:solidFill>
                <a:latin typeface="Georgia" panose="02040502050405020303" pitchFamily="18" charset="0"/>
              </a:rPr>
              <a:t>Tabell 1. Andel återanvändbara produkter i olika avfallsfraktioner (procent)</a:t>
            </a:r>
            <a:endParaRPr lang="sv-SE" sz="2400" i="1">
              <a:solidFill>
                <a:srgbClr val="416D6F"/>
              </a:solidFill>
              <a:latin typeface="Georgia" panose="02040502050405020303" pitchFamily="18" charset="0"/>
            </a:endParaRPr>
          </a:p>
        </p:txBody>
      </p:sp>
      <p:sp>
        <p:nvSpPr>
          <p:cNvPr id="11" name="Rektangel 10">
            <a:extLst>
              <a:ext uri="{FF2B5EF4-FFF2-40B4-BE49-F238E27FC236}">
                <a16:creationId xmlns:a16="http://schemas.microsoft.com/office/drawing/2014/main" id="{F3C31ED8-1968-4710-D046-C4B547C09560}"/>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AE75766-DE18-CF96-0D36-1349D7911B18}"/>
              </a:ext>
            </a:extLst>
          </p:cNvPr>
          <p:cNvSpPr txBox="1"/>
          <p:nvPr/>
        </p:nvSpPr>
        <p:spPr>
          <a:xfrm>
            <a:off x="516654" y="869036"/>
            <a:ext cx="7035900" cy="646331"/>
          </a:xfrm>
          <a:prstGeom prst="rect">
            <a:avLst/>
          </a:prstGeom>
          <a:noFill/>
        </p:spPr>
        <p:txBody>
          <a:bodyPr wrap="none" rtlCol="0">
            <a:spAutoFit/>
          </a:bodyPr>
          <a:lstStyle/>
          <a:p>
            <a:r>
              <a:rPr lang="sv-SE" sz="3600" b="1">
                <a:solidFill>
                  <a:srgbClr val="0F6B69"/>
                </a:solidFill>
                <a:latin typeface="Georgia" panose="02040502050405020303" pitchFamily="18" charset="0"/>
              </a:rPr>
              <a:t>ANDEL ÅTERANVÄNDBART</a:t>
            </a:r>
            <a:endParaRPr lang="sv-SE" sz="4400" b="1">
              <a:solidFill>
                <a:srgbClr val="0F6B69"/>
              </a:solidFill>
              <a:latin typeface="Georgia" panose="02040502050405020303" pitchFamily="18" charset="0"/>
            </a:endParaRPr>
          </a:p>
        </p:txBody>
      </p:sp>
      <p:pic>
        <p:nvPicPr>
          <p:cNvPr id="7" name="Bildobjekt 6">
            <a:extLst>
              <a:ext uri="{FF2B5EF4-FFF2-40B4-BE49-F238E27FC236}">
                <a16:creationId xmlns:a16="http://schemas.microsoft.com/office/drawing/2014/main" id="{00CFCD65-7225-1D73-E7A1-7A08D5D92866}"/>
              </a:ext>
            </a:extLst>
          </p:cNvPr>
          <p:cNvPicPr>
            <a:picLocks noChangeAspect="1"/>
          </p:cNvPicPr>
          <p:nvPr/>
        </p:nvPicPr>
        <p:blipFill>
          <a:blip r:embed="rId3"/>
          <a:stretch>
            <a:fillRect/>
          </a:stretch>
        </p:blipFill>
        <p:spPr>
          <a:xfrm>
            <a:off x="231775" y="6444887"/>
            <a:ext cx="1910769" cy="248400"/>
          </a:xfrm>
          <a:prstGeom prst="rect">
            <a:avLst/>
          </a:prstGeom>
        </p:spPr>
      </p:pic>
      <p:pic>
        <p:nvPicPr>
          <p:cNvPr id="2" name="Bildobjekt 1" descr="En bild som visar möbler, Armstöd, röd, stol&#10;&#10;Automatiskt genererad beskrivning">
            <a:extLst>
              <a:ext uri="{FF2B5EF4-FFF2-40B4-BE49-F238E27FC236}">
                <a16:creationId xmlns:a16="http://schemas.microsoft.com/office/drawing/2014/main" id="{28BC56EA-407A-4AB3-0610-D3C642AC3A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9052" y="1932056"/>
            <a:ext cx="3123565" cy="2523818"/>
          </a:xfrm>
          <a:prstGeom prst="rect">
            <a:avLst/>
          </a:prstGeom>
          <a:noFill/>
          <a:ln>
            <a:noFill/>
          </a:ln>
        </p:spPr>
      </p:pic>
      <p:pic>
        <p:nvPicPr>
          <p:cNvPr id="8" name="Bildobjekt 7" descr="En bild som visar soffa, möbler, Lägenhetssoffa, Bäddsoffa&#10;&#10;Automatiskt genererad beskrivning">
            <a:extLst>
              <a:ext uri="{FF2B5EF4-FFF2-40B4-BE49-F238E27FC236}">
                <a16:creationId xmlns:a16="http://schemas.microsoft.com/office/drawing/2014/main" id="{385CB851-91C3-530B-8392-533E7203E7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9052" y="4656904"/>
            <a:ext cx="3101931" cy="2032713"/>
          </a:xfrm>
          <a:prstGeom prst="rect">
            <a:avLst/>
          </a:prstGeom>
        </p:spPr>
      </p:pic>
    </p:spTree>
    <p:extLst>
      <p:ext uri="{BB962C8B-B14F-4D97-AF65-F5344CB8AC3E}">
        <p14:creationId xmlns:p14="http://schemas.microsoft.com/office/powerpoint/2010/main" val="2895076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D9A5D-12DC-E66C-98C4-3D3740379451}"/>
            </a:ext>
          </a:extLst>
        </p:cNvPr>
        <p:cNvGrpSpPr/>
        <p:nvPr/>
      </p:nvGrpSpPr>
      <p:grpSpPr>
        <a:xfrm>
          <a:off x="0" y="0"/>
          <a:ext cx="0" cy="0"/>
          <a:chOff x="0" y="0"/>
          <a:chExt cx="0" cy="0"/>
        </a:xfrm>
      </p:grpSpPr>
      <p:sp>
        <p:nvSpPr>
          <p:cNvPr id="8" name="Ellips 7">
            <a:extLst>
              <a:ext uri="{FF2B5EF4-FFF2-40B4-BE49-F238E27FC236}">
                <a16:creationId xmlns:a16="http://schemas.microsoft.com/office/drawing/2014/main" id="{E5C29963-4632-1A4D-D7EF-584870C94FF6}"/>
              </a:ext>
            </a:extLst>
          </p:cNvPr>
          <p:cNvSpPr/>
          <p:nvPr/>
        </p:nvSpPr>
        <p:spPr>
          <a:xfrm>
            <a:off x="-2195983" y="-4415107"/>
            <a:ext cx="16583964" cy="16657570"/>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31AF23CF-7900-7DA7-34FC-066243ADC82F}"/>
              </a:ext>
            </a:extLst>
          </p:cNvPr>
          <p:cNvSpPr/>
          <p:nvPr/>
        </p:nvSpPr>
        <p:spPr>
          <a:xfrm>
            <a:off x="0" y="0"/>
            <a:ext cx="12192000" cy="6858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1F5AE37E-E1A3-4C39-C518-ED4527C056D7}"/>
              </a:ext>
            </a:extLst>
          </p:cNvPr>
          <p:cNvGraphicFramePr/>
          <p:nvPr/>
        </p:nvGraphicFramePr>
        <p:xfrm>
          <a:off x="92834" y="1522875"/>
          <a:ext cx="7021487" cy="394755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ktangel 13">
            <a:extLst>
              <a:ext uri="{FF2B5EF4-FFF2-40B4-BE49-F238E27FC236}">
                <a16:creationId xmlns:a16="http://schemas.microsoft.com/office/drawing/2014/main" id="{96AB11A2-BECD-4A9D-6AFE-5907388A48CB}"/>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A02DE9BD-0AD0-A5BF-F288-551FC1E58038}"/>
              </a:ext>
            </a:extLst>
          </p:cNvPr>
          <p:cNvSpPr txBox="1"/>
          <p:nvPr/>
        </p:nvSpPr>
        <p:spPr>
          <a:xfrm>
            <a:off x="92834" y="398014"/>
            <a:ext cx="12045285" cy="523220"/>
          </a:xfrm>
          <a:prstGeom prst="rect">
            <a:avLst/>
          </a:prstGeom>
          <a:noFill/>
        </p:spPr>
        <p:txBody>
          <a:bodyPr wrap="none" rtlCol="0">
            <a:spAutoFit/>
          </a:bodyPr>
          <a:lstStyle/>
          <a:p>
            <a:r>
              <a:rPr lang="sv-SE" sz="2800" b="1">
                <a:solidFill>
                  <a:srgbClr val="0F6B69"/>
                </a:solidFill>
                <a:latin typeface="Georgia" panose="02040502050405020303" pitchFamily="18" charset="0"/>
              </a:rPr>
              <a:t>ANDEL ÅTERANVÄNDBART – SÄLJBART OCH BORTSKÄNKES</a:t>
            </a:r>
            <a:endParaRPr lang="sv-SE" sz="3600" b="1">
              <a:solidFill>
                <a:srgbClr val="0F6B69"/>
              </a:solidFill>
              <a:latin typeface="Georgia" panose="02040502050405020303" pitchFamily="18" charset="0"/>
            </a:endParaRPr>
          </a:p>
        </p:txBody>
      </p:sp>
      <p:pic>
        <p:nvPicPr>
          <p:cNvPr id="6" name="Bildobjekt 5">
            <a:extLst>
              <a:ext uri="{FF2B5EF4-FFF2-40B4-BE49-F238E27FC236}">
                <a16:creationId xmlns:a16="http://schemas.microsoft.com/office/drawing/2014/main" id="{B2A2433F-EB16-0CA0-48D0-F977A61AEED2}"/>
              </a:ext>
            </a:extLst>
          </p:cNvPr>
          <p:cNvPicPr>
            <a:picLocks noChangeAspect="1"/>
          </p:cNvPicPr>
          <p:nvPr/>
        </p:nvPicPr>
        <p:blipFill>
          <a:blip r:embed="rId4"/>
          <a:stretch>
            <a:fillRect/>
          </a:stretch>
        </p:blipFill>
        <p:spPr>
          <a:xfrm>
            <a:off x="231775" y="6444887"/>
            <a:ext cx="1910769" cy="248400"/>
          </a:xfrm>
          <a:prstGeom prst="rect">
            <a:avLst/>
          </a:prstGeom>
        </p:spPr>
      </p:pic>
      <p:graphicFrame>
        <p:nvGraphicFramePr>
          <p:cNvPr id="11" name="Diagram 10">
            <a:extLst>
              <a:ext uri="{FF2B5EF4-FFF2-40B4-BE49-F238E27FC236}">
                <a16:creationId xmlns:a16="http://schemas.microsoft.com/office/drawing/2014/main" id="{82C8B1D5-A63F-7818-47A4-D9A3020BC68D}"/>
              </a:ext>
            </a:extLst>
          </p:cNvPr>
          <p:cNvGraphicFramePr>
            <a:graphicFrameLocks/>
          </p:cNvGraphicFramePr>
          <p:nvPr>
            <p:extLst>
              <p:ext uri="{D42A27DB-BD31-4B8C-83A1-F6EECF244321}">
                <p14:modId xmlns:p14="http://schemas.microsoft.com/office/powerpoint/2010/main" val="2691996453"/>
              </p:ext>
            </p:extLst>
          </p:nvPr>
        </p:nvGraphicFramePr>
        <p:xfrm>
          <a:off x="522514" y="1255426"/>
          <a:ext cx="8052318" cy="517964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81696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49F6-3CB6-20F4-7FD1-A5F98FC7F730}"/>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31F98499-45D2-20E5-6465-6CDEFC142FB2}"/>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AE39567A-BE22-C8E0-044A-4D696A9B233F}"/>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DD8EF415-02B6-3378-75E8-52DC6838E5BB}"/>
              </a:ext>
            </a:extLst>
          </p:cNvPr>
          <p:cNvSpPr txBox="1"/>
          <p:nvPr/>
        </p:nvSpPr>
        <p:spPr>
          <a:xfrm>
            <a:off x="516654" y="451534"/>
            <a:ext cx="11115569" cy="1200329"/>
          </a:xfrm>
          <a:prstGeom prst="rect">
            <a:avLst/>
          </a:prstGeom>
          <a:noFill/>
        </p:spPr>
        <p:txBody>
          <a:bodyPr wrap="square" rtlCol="0">
            <a:spAutoFit/>
          </a:bodyPr>
          <a:lstStyle/>
          <a:p>
            <a:r>
              <a:rPr lang="sv-SE" sz="3600" b="1">
                <a:solidFill>
                  <a:schemeClr val="bg1"/>
                </a:solidFill>
                <a:latin typeface="Georgia" panose="02040502050405020303" pitchFamily="18" charset="0"/>
              </a:rPr>
              <a:t>Funktionsdugliga produkter med liten efterfrågan</a:t>
            </a:r>
            <a:endParaRPr lang="sv-SE" sz="4400" b="1">
              <a:solidFill>
                <a:schemeClr val="bg1"/>
              </a:solidFill>
              <a:latin typeface="Georgia" panose="02040502050405020303" pitchFamily="18" charset="0"/>
            </a:endParaRPr>
          </a:p>
        </p:txBody>
      </p:sp>
      <p:sp>
        <p:nvSpPr>
          <p:cNvPr id="14" name="Platshållare för text 13">
            <a:extLst>
              <a:ext uri="{FF2B5EF4-FFF2-40B4-BE49-F238E27FC236}">
                <a16:creationId xmlns:a16="http://schemas.microsoft.com/office/drawing/2014/main" id="{9AA82EAF-0711-AF45-A82D-BA8F082B3B1F}"/>
              </a:ext>
            </a:extLst>
          </p:cNvPr>
          <p:cNvSpPr>
            <a:spLocks noGrp="1"/>
          </p:cNvSpPr>
          <p:nvPr>
            <p:ph type="body" sz="quarter" idx="11"/>
          </p:nvPr>
        </p:nvSpPr>
        <p:spPr>
          <a:xfrm>
            <a:off x="533870" y="1794347"/>
            <a:ext cx="7898312" cy="5063653"/>
          </a:xfrm>
        </p:spPr>
        <p:txBody>
          <a:bodyPr>
            <a:normAutofit/>
          </a:bodyPr>
          <a:lstStyle/>
          <a:p>
            <a:r>
              <a:rPr lang="sv-SE"/>
              <a:t>Exempel:</a:t>
            </a:r>
            <a:br>
              <a:rPr lang="sv-SE"/>
            </a:br>
            <a:r>
              <a:rPr lang="sv-SE"/>
              <a:t>Plastkrukor</a:t>
            </a:r>
            <a:br>
              <a:rPr lang="sv-SE"/>
            </a:br>
            <a:r>
              <a:rPr lang="sv-SE"/>
              <a:t>Plastgalgar</a:t>
            </a:r>
            <a:br>
              <a:rPr lang="sv-SE"/>
            </a:br>
            <a:r>
              <a:rPr lang="sv-SE"/>
              <a:t>Kläder</a:t>
            </a:r>
            <a:br>
              <a:rPr lang="sv-SE"/>
            </a:br>
            <a:r>
              <a:rPr lang="sv-SE"/>
              <a:t>Skor</a:t>
            </a:r>
            <a:br>
              <a:rPr lang="sv-SE"/>
            </a:br>
            <a:r>
              <a:rPr lang="sv-SE"/>
              <a:t>Hemtextil</a:t>
            </a:r>
            <a:br>
              <a:rPr lang="sv-SE"/>
            </a:br>
            <a:r>
              <a:rPr lang="sv-SE"/>
              <a:t>Böcker</a:t>
            </a:r>
          </a:p>
          <a:p>
            <a:r>
              <a:rPr lang="sv-SE"/>
              <a:t>Utbud mycket större än efterfrågan</a:t>
            </a:r>
          </a:p>
        </p:txBody>
      </p:sp>
      <p:pic>
        <p:nvPicPr>
          <p:cNvPr id="6" name="Bildobjekt 5" descr="En bild som visar utomhus, nedskräpning, mark, Soptunna&#10;&#10;Automatiskt genererad beskrivning">
            <a:extLst>
              <a:ext uri="{FF2B5EF4-FFF2-40B4-BE49-F238E27FC236}">
                <a16:creationId xmlns:a16="http://schemas.microsoft.com/office/drawing/2014/main" id="{EF5D5B04-3AF9-525E-C007-2AB1405B9A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542" t="9278" r="10885" b="9455"/>
          <a:stretch/>
        </p:blipFill>
        <p:spPr>
          <a:xfrm>
            <a:off x="7073846" y="1310707"/>
            <a:ext cx="2892669" cy="2215662"/>
          </a:xfrm>
          <a:prstGeom prst="rect">
            <a:avLst/>
          </a:prstGeom>
          <a:ln>
            <a:solidFill>
              <a:schemeClr val="bg1"/>
            </a:solidFill>
          </a:ln>
        </p:spPr>
      </p:pic>
      <p:pic>
        <p:nvPicPr>
          <p:cNvPr id="11" name="Bildobjekt 10" descr="En bild som visar cykel, verktyg, mark, utomhus&#10;&#10;Automatiskt genererad beskrivning">
            <a:extLst>
              <a:ext uri="{FF2B5EF4-FFF2-40B4-BE49-F238E27FC236}">
                <a16:creationId xmlns:a16="http://schemas.microsoft.com/office/drawing/2014/main" id="{A1B6B54E-61D9-97FC-D88F-D8B1442F8F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5721"/>
          <a:stretch/>
        </p:blipFill>
        <p:spPr>
          <a:xfrm>
            <a:off x="7073846" y="3739211"/>
            <a:ext cx="2892668" cy="2381292"/>
          </a:xfrm>
          <a:prstGeom prst="rect">
            <a:avLst/>
          </a:prstGeom>
          <a:ln>
            <a:solidFill>
              <a:schemeClr val="bg1"/>
            </a:solidFill>
          </a:ln>
        </p:spPr>
      </p:pic>
    </p:spTree>
    <p:extLst>
      <p:ext uri="{BB962C8B-B14F-4D97-AF65-F5344CB8AC3E}">
        <p14:creationId xmlns:p14="http://schemas.microsoft.com/office/powerpoint/2010/main" val="1538653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last, mark, leksak&#10;&#10;Automatiskt genererad beskrivning">
            <a:extLst>
              <a:ext uri="{FF2B5EF4-FFF2-40B4-BE49-F238E27FC236}">
                <a16:creationId xmlns:a16="http://schemas.microsoft.com/office/drawing/2014/main" id="{FB374443-67A3-4292-B282-65714FDA4BD9}"/>
              </a:ext>
            </a:extLst>
          </p:cNvPr>
          <p:cNvPicPr>
            <a:picLocks noChangeAspect="1"/>
          </p:cNvPicPr>
          <p:nvPr/>
        </p:nvPicPr>
        <p:blipFill>
          <a:blip r:embed="rId3"/>
          <a:stretch>
            <a:fillRect/>
          </a:stretch>
        </p:blipFill>
        <p:spPr>
          <a:xfrm>
            <a:off x="4797596" y="4001475"/>
            <a:ext cx="2772653" cy="2200403"/>
          </a:xfrm>
          <a:prstGeom prst="rect">
            <a:avLst/>
          </a:prstGeom>
        </p:spPr>
      </p:pic>
      <p:pic>
        <p:nvPicPr>
          <p:cNvPr id="6" name="Bildobjekt 5" descr="En bild som visar plast, mark, bur, golv&#10;&#10;Automatiskt genererad beskrivning">
            <a:extLst>
              <a:ext uri="{FF2B5EF4-FFF2-40B4-BE49-F238E27FC236}">
                <a16:creationId xmlns:a16="http://schemas.microsoft.com/office/drawing/2014/main" id="{43CFC784-F25F-EB9F-EFCE-F92762893CC8}"/>
              </a:ext>
            </a:extLst>
          </p:cNvPr>
          <p:cNvPicPr>
            <a:picLocks noChangeAspect="1"/>
          </p:cNvPicPr>
          <p:nvPr/>
        </p:nvPicPr>
        <p:blipFill>
          <a:blip r:embed="rId4"/>
          <a:stretch>
            <a:fillRect/>
          </a:stretch>
        </p:blipFill>
        <p:spPr>
          <a:xfrm>
            <a:off x="1268015" y="898718"/>
            <a:ext cx="2772093" cy="2614038"/>
          </a:xfrm>
          <a:prstGeom prst="rect">
            <a:avLst/>
          </a:prstGeom>
        </p:spPr>
      </p:pic>
      <p:pic>
        <p:nvPicPr>
          <p:cNvPr id="7" name="Bildobjekt 6" descr="En bild som visar mark, utomhus, plast, leksak&#10;&#10;Automatiskt genererad beskrivning">
            <a:extLst>
              <a:ext uri="{FF2B5EF4-FFF2-40B4-BE49-F238E27FC236}">
                <a16:creationId xmlns:a16="http://schemas.microsoft.com/office/drawing/2014/main" id="{1E429145-320C-9FEC-FE73-81588F2E71AA}"/>
              </a:ext>
            </a:extLst>
          </p:cNvPr>
          <p:cNvPicPr>
            <a:picLocks noChangeAspect="1"/>
          </p:cNvPicPr>
          <p:nvPr/>
        </p:nvPicPr>
        <p:blipFill rotWithShape="1">
          <a:blip r:embed="rId5"/>
          <a:srcRect l="16691" t="16901" r="33182"/>
          <a:stretch/>
        </p:blipFill>
        <p:spPr bwMode="auto">
          <a:xfrm rot="5400000">
            <a:off x="1558389" y="3711464"/>
            <a:ext cx="2200403" cy="2763032"/>
          </a:xfrm>
          <a:prstGeom prst="rect">
            <a:avLst/>
          </a:prstGeom>
          <a:ln>
            <a:noFill/>
          </a:ln>
          <a:extLst>
            <a:ext uri="{53640926-AAD7-44D8-BBD7-CCE9431645EC}">
              <a14:shadowObscured xmlns:a14="http://schemas.microsoft.com/office/drawing/2010/main"/>
            </a:ext>
          </a:extLst>
        </p:spPr>
      </p:pic>
      <p:pic>
        <p:nvPicPr>
          <p:cNvPr id="8" name="Bildobjekt 7" descr="En bild som visar skål, bordsservis, bord, inomhus&#10;&#10;Automatiskt genererad beskrivning">
            <a:extLst>
              <a:ext uri="{FF2B5EF4-FFF2-40B4-BE49-F238E27FC236}">
                <a16:creationId xmlns:a16="http://schemas.microsoft.com/office/drawing/2014/main" id="{E224A919-C916-60B4-8923-CC40F28E8140}"/>
              </a:ext>
            </a:extLst>
          </p:cNvPr>
          <p:cNvPicPr>
            <a:picLocks noChangeAspect="1"/>
          </p:cNvPicPr>
          <p:nvPr/>
        </p:nvPicPr>
        <p:blipFill rotWithShape="1">
          <a:blip r:embed="rId6"/>
          <a:srcRect r="8217" b="10775"/>
          <a:stretch/>
        </p:blipFill>
        <p:spPr bwMode="auto">
          <a:xfrm>
            <a:off x="8291752" y="3794658"/>
            <a:ext cx="2039094" cy="2500634"/>
          </a:xfrm>
          <a:prstGeom prst="rect">
            <a:avLst/>
          </a:prstGeom>
          <a:ln w="19050">
            <a:noFill/>
          </a:ln>
          <a:extLst>
            <a:ext uri="{53640926-AAD7-44D8-BBD7-CCE9431645EC}">
              <a14:shadowObscured xmlns:a14="http://schemas.microsoft.com/office/drawing/2010/main"/>
            </a:ext>
          </a:extLst>
        </p:spPr>
      </p:pic>
      <p:pic>
        <p:nvPicPr>
          <p:cNvPr id="9" name="Bildobjekt 8" descr="En bild som visar mark, plast, Soptunna, behållare&#10;&#10;Automatiskt genererad beskrivning">
            <a:extLst>
              <a:ext uri="{FF2B5EF4-FFF2-40B4-BE49-F238E27FC236}">
                <a16:creationId xmlns:a16="http://schemas.microsoft.com/office/drawing/2014/main" id="{CE8EA4D9-FC85-B3B5-CDA5-03E9FA7FEBFF}"/>
              </a:ext>
            </a:extLst>
          </p:cNvPr>
          <p:cNvPicPr>
            <a:picLocks noChangeAspect="1"/>
          </p:cNvPicPr>
          <p:nvPr/>
        </p:nvPicPr>
        <p:blipFill rotWithShape="1">
          <a:blip r:embed="rId7"/>
          <a:srcRect t="2442" r="6346" b="4876"/>
          <a:stretch/>
        </p:blipFill>
        <p:spPr bwMode="auto">
          <a:xfrm>
            <a:off x="8291751" y="898718"/>
            <a:ext cx="2034792" cy="2679846"/>
          </a:xfrm>
          <a:prstGeom prst="rect">
            <a:avLst/>
          </a:prstGeom>
          <a:ln w="19050"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0" name="Bildobjekt 9" descr="En bild som visar inomhus, leksak, bord, sitter&#10;&#10;Automatiskt genererad beskrivning">
            <a:extLst>
              <a:ext uri="{FF2B5EF4-FFF2-40B4-BE49-F238E27FC236}">
                <a16:creationId xmlns:a16="http://schemas.microsoft.com/office/drawing/2014/main" id="{B59487A8-EDD1-A84B-672B-B1F29C9D176B}"/>
              </a:ext>
            </a:extLst>
          </p:cNvPr>
          <p:cNvPicPr>
            <a:picLocks noChangeAspect="1"/>
          </p:cNvPicPr>
          <p:nvPr/>
        </p:nvPicPr>
        <p:blipFill rotWithShape="1">
          <a:blip r:embed="rId8"/>
          <a:srcRect b="3844"/>
          <a:stretch/>
        </p:blipFill>
        <p:spPr>
          <a:xfrm>
            <a:off x="5146356" y="898718"/>
            <a:ext cx="2018079" cy="2688543"/>
          </a:xfrm>
          <a:prstGeom prst="rect">
            <a:avLst/>
          </a:prstGeom>
        </p:spPr>
      </p:pic>
      <p:sp>
        <p:nvSpPr>
          <p:cNvPr id="2" name="textruta 1">
            <a:extLst>
              <a:ext uri="{FF2B5EF4-FFF2-40B4-BE49-F238E27FC236}">
                <a16:creationId xmlns:a16="http://schemas.microsoft.com/office/drawing/2014/main" id="{58A36E23-AD5A-2115-DB2D-9DF0284095E2}"/>
              </a:ext>
            </a:extLst>
          </p:cNvPr>
          <p:cNvSpPr txBox="1"/>
          <p:nvPr/>
        </p:nvSpPr>
        <p:spPr>
          <a:xfrm>
            <a:off x="1170432" y="222894"/>
            <a:ext cx="10332720" cy="523220"/>
          </a:xfrm>
          <a:prstGeom prst="rect">
            <a:avLst/>
          </a:prstGeom>
          <a:noFill/>
        </p:spPr>
        <p:txBody>
          <a:bodyPr wrap="square" rtlCol="0">
            <a:spAutoFit/>
          </a:bodyPr>
          <a:lstStyle/>
          <a:p>
            <a:r>
              <a:rPr lang="sv-SE" sz="2800" b="1">
                <a:latin typeface="+mj-lt"/>
              </a:rPr>
              <a:t>EXEMPEL PÅ PRODUKTER MED FOSSILT INNEHÅLL</a:t>
            </a:r>
          </a:p>
        </p:txBody>
      </p:sp>
    </p:spTree>
    <p:extLst>
      <p:ext uri="{BB962C8B-B14F-4D97-AF65-F5344CB8AC3E}">
        <p14:creationId xmlns:p14="http://schemas.microsoft.com/office/powerpoint/2010/main" val="234786399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93595"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6"/>
            <a:ext cx="6563015" cy="646331"/>
          </a:xfrm>
          <a:prstGeom prst="rect">
            <a:avLst/>
          </a:prstGeom>
          <a:noFill/>
        </p:spPr>
        <p:txBody>
          <a:bodyPr wrap="none" rtlCol="0">
            <a:spAutoFit/>
          </a:bodyPr>
          <a:lstStyle/>
          <a:p>
            <a:r>
              <a:rPr lang="sv-SE" sz="3600" b="1">
                <a:solidFill>
                  <a:srgbClr val="0F6B69"/>
                </a:solidFill>
                <a:latin typeface="Georgia" panose="02040502050405020303" pitchFamily="18" charset="0"/>
              </a:rPr>
              <a:t>INSIKTER &amp; SLUTSATSER</a:t>
            </a:r>
            <a:endParaRPr lang="sv-SE" sz="4400" b="1">
              <a:solidFill>
                <a:srgbClr val="0F6B69"/>
              </a:solidFill>
              <a:latin typeface="Georgia" panose="02040502050405020303" pitchFamily="18" charset="0"/>
            </a:endParaRPr>
          </a:p>
        </p:txBody>
      </p:sp>
      <p:sp>
        <p:nvSpPr>
          <p:cNvPr id="7" name="Rektangel 6">
            <a:extLst>
              <a:ext uri="{FF2B5EF4-FFF2-40B4-BE49-F238E27FC236}">
                <a16:creationId xmlns:a16="http://schemas.microsoft.com/office/drawing/2014/main" id="{A826C577-C163-E73C-CE05-735CE417FEC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bild 14">
            <a:extLst>
              <a:ext uri="{FF2B5EF4-FFF2-40B4-BE49-F238E27FC236}">
                <a16:creationId xmlns:a16="http://schemas.microsoft.com/office/drawing/2014/main" id="{29AEB6E9-8E83-D1D1-EAC5-72384EE1A693}"/>
              </a:ext>
            </a:extLst>
          </p:cNvPr>
          <p:cNvSpPr>
            <a:spLocks noGrp="1"/>
          </p:cNvSpPr>
          <p:nvPr>
            <p:ph type="pic" sz="quarter" idx="10"/>
          </p:nvPr>
        </p:nvSpPr>
        <p:spPr/>
        <p:txBody>
          <a:bodyPr/>
          <a:lstStyle/>
          <a:p>
            <a:endParaRPr lang="sv-SE"/>
          </a:p>
        </p:txBody>
      </p:sp>
      <p:sp>
        <p:nvSpPr>
          <p:cNvPr id="16" name="Platshållare för text 15">
            <a:extLst>
              <a:ext uri="{FF2B5EF4-FFF2-40B4-BE49-F238E27FC236}">
                <a16:creationId xmlns:a16="http://schemas.microsoft.com/office/drawing/2014/main" id="{9233F123-9175-35FD-349A-B73D8CF87F62}"/>
              </a:ext>
            </a:extLst>
          </p:cNvPr>
          <p:cNvSpPr>
            <a:spLocks noGrp="1"/>
          </p:cNvSpPr>
          <p:nvPr>
            <p:ph type="body" sz="quarter" idx="11"/>
          </p:nvPr>
        </p:nvSpPr>
        <p:spPr>
          <a:xfrm>
            <a:off x="749300" y="1689100"/>
            <a:ext cx="6563014" cy="4394200"/>
          </a:xfrm>
        </p:spPr>
        <p:txBody>
          <a:bodyPr>
            <a:normAutofit fontScale="92500" lnSpcReduction="10000"/>
          </a:bodyPr>
          <a:lstStyle/>
          <a:p>
            <a:r>
              <a:rPr lang="sv-SE"/>
              <a:t>Moderniserad manual </a:t>
            </a:r>
            <a:r>
              <a:rPr lang="sv-SE" err="1"/>
              <a:t>grovavfall</a:t>
            </a:r>
            <a:r>
              <a:rPr lang="sv-SE"/>
              <a:t> – värdefullt med medverkan av plockanalysaktörer</a:t>
            </a:r>
          </a:p>
          <a:p>
            <a:r>
              <a:rPr lang="sv-SE"/>
              <a:t>Litet merarbete men stort mervärde med produktplockanalys</a:t>
            </a:r>
          </a:p>
          <a:p>
            <a:r>
              <a:rPr lang="sv-SE"/>
              <a:t>Viktigt med kunnig och engagerad personal</a:t>
            </a:r>
          </a:p>
          <a:p>
            <a:r>
              <a:rPr lang="sv-SE"/>
              <a:t>Hantera avfallet försiktigt</a:t>
            </a:r>
          </a:p>
          <a:p>
            <a:r>
              <a:rPr lang="sv-SE"/>
              <a:t>Återanvändbarhet och klassning i bortskänkes och säljbart är en bedömning</a:t>
            </a:r>
          </a:p>
          <a:p>
            <a:r>
              <a:rPr lang="sv-SE"/>
              <a:t>Undvik att jämföra mellan kommuner – </a:t>
            </a:r>
            <a:br>
              <a:rPr lang="sv-SE"/>
            </a:br>
            <a:r>
              <a:rPr lang="sv-SE"/>
              <a:t>olika förutsättningar</a:t>
            </a:r>
          </a:p>
          <a:p>
            <a:r>
              <a:rPr lang="sv-SE"/>
              <a:t>Fossilt innehåll kan minskas om sorteringen förbättras och återanvändbart går till återbruk istället</a:t>
            </a:r>
          </a:p>
          <a:p>
            <a:endParaRPr lang="sv-SE"/>
          </a:p>
          <a:p>
            <a:endParaRPr lang="sv-SE"/>
          </a:p>
        </p:txBody>
      </p:sp>
      <p:pic>
        <p:nvPicPr>
          <p:cNvPr id="9" name="Bildobjekt 8">
            <a:extLst>
              <a:ext uri="{FF2B5EF4-FFF2-40B4-BE49-F238E27FC236}">
                <a16:creationId xmlns:a16="http://schemas.microsoft.com/office/drawing/2014/main" id="{535EDF84-9562-0CDC-BA93-38920E9B3EC9}"/>
              </a:ext>
            </a:extLst>
          </p:cNvPr>
          <p:cNvPicPr>
            <a:picLocks noChangeAspect="1"/>
          </p:cNvPicPr>
          <p:nvPr/>
        </p:nvPicPr>
        <p:blipFill>
          <a:blip r:embed="rId3"/>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1176078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998116" y="-393436"/>
            <a:ext cx="8355777" cy="8392862"/>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6176005" y="4392090"/>
            <a:ext cx="3861363" cy="2554545"/>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kern="0" dirty="0">
                <a:solidFill>
                  <a:srgbClr val="0F6B69"/>
                </a:solidFill>
              </a:rPr>
              <a:t>MER INFORMATION </a:t>
            </a:r>
            <a:br>
              <a:rPr lang="sv-SE" sz="2000" b="1" kern="0" dirty="0">
                <a:solidFill>
                  <a:srgbClr val="0F6B69"/>
                </a:solidFill>
              </a:rPr>
            </a:br>
            <a:r>
              <a:rPr lang="sv-SE" sz="2000" dirty="0">
                <a:solidFill>
                  <a:srgbClr val="0F6B69"/>
                </a:solidFill>
              </a:rPr>
              <a:t>Camilla Nilsson</a:t>
            </a:r>
          </a:p>
          <a:p>
            <a:r>
              <a:rPr lang="sv-SE" sz="2000" dirty="0">
                <a:solidFill>
                  <a:srgbClr val="0F6B69"/>
                </a:solidFill>
                <a:hlinkClick r:id="rId2">
                  <a:extLst>
                    <a:ext uri="{A12FA001-AC4F-418D-AE19-62706E023703}">
                      <ahyp:hlinkClr xmlns:ahyp="http://schemas.microsoft.com/office/drawing/2018/hyperlinkcolor" val="tx"/>
                    </a:ext>
                  </a:extLst>
                </a:hlinkClick>
              </a:rPr>
              <a:t>Camilla.nilsson@avfallsverige.se</a:t>
            </a:r>
            <a:endParaRPr lang="sv-SE" sz="2000" dirty="0">
              <a:solidFill>
                <a:srgbClr val="0F6B69"/>
              </a:solidFill>
            </a:endParaRPr>
          </a:p>
          <a:p>
            <a:endParaRPr lang="sv-SE" sz="2000" dirty="0">
              <a:solidFill>
                <a:srgbClr val="0F6B69"/>
              </a:solidFill>
            </a:endParaRPr>
          </a:p>
          <a:p>
            <a:r>
              <a:rPr lang="sv-SE" sz="2000" dirty="0">
                <a:solidFill>
                  <a:srgbClr val="0F6B69"/>
                </a:solidFill>
              </a:rPr>
              <a:t>Åsa Hagelin</a:t>
            </a:r>
          </a:p>
          <a:p>
            <a:r>
              <a:rPr lang="sv-SE" sz="2000" dirty="0">
                <a:solidFill>
                  <a:srgbClr val="0F6B69"/>
                </a:solidFill>
                <a:hlinkClick r:id="rId3">
                  <a:extLst>
                    <a:ext uri="{A12FA001-AC4F-418D-AE19-62706E023703}">
                      <ahyp:hlinkClr xmlns:ahyp="http://schemas.microsoft.com/office/drawing/2018/hyperlinkcolor" val="tx"/>
                    </a:ext>
                  </a:extLst>
                </a:hlinkClick>
              </a:rPr>
              <a:t>asa.hagelin@avfallsverige.se</a:t>
            </a:r>
            <a:endParaRPr lang="sv-SE" sz="2000" dirty="0">
              <a:solidFill>
                <a:srgbClr val="0F6B69"/>
              </a:solidFill>
            </a:endParaRPr>
          </a:p>
          <a:p>
            <a:endParaRPr lang="sv-SE" sz="2000" dirty="0">
              <a:solidFill>
                <a:srgbClr val="0F6B69"/>
              </a:solidFill>
            </a:endParaRPr>
          </a:p>
          <a:p>
            <a:endParaRPr lang="sv-SE" sz="2000" dirty="0">
              <a:solidFill>
                <a:srgbClr val="0F6B69"/>
              </a:solidFill>
            </a:endParaRPr>
          </a:p>
        </p:txBody>
      </p:sp>
      <p:cxnSp>
        <p:nvCxnSpPr>
          <p:cNvPr id="2" name="Rak 1">
            <a:extLst>
              <a:ext uri="{FF2B5EF4-FFF2-40B4-BE49-F238E27FC236}">
                <a16:creationId xmlns:a16="http://schemas.microsoft.com/office/drawing/2014/main" id="{8A7A11D4-FD0C-A067-1CF7-A811BCB082D6}"/>
              </a:ext>
            </a:extLst>
          </p:cNvPr>
          <p:cNvCxnSpPr>
            <a:cxnSpLocks/>
          </p:cNvCxnSpPr>
          <p:nvPr/>
        </p:nvCxnSpPr>
        <p:spPr>
          <a:xfrm>
            <a:off x="6094816" y="2095500"/>
            <a:ext cx="0" cy="4105603"/>
          </a:xfrm>
          <a:prstGeom prst="line">
            <a:avLst/>
          </a:prstGeom>
          <a:ln w="57150">
            <a:solidFill>
              <a:srgbClr val="416D6F"/>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19BF29D1-13AB-97C0-8639-106F9390BC44}"/>
              </a:ext>
            </a:extLst>
          </p:cNvPr>
          <p:cNvSpPr txBox="1"/>
          <p:nvPr/>
        </p:nvSpPr>
        <p:spPr>
          <a:xfrm>
            <a:off x="6176005" y="2453872"/>
            <a:ext cx="3625019" cy="1569660"/>
          </a:xfrm>
          <a:prstGeom prst="rect">
            <a:avLst/>
          </a:prstGeom>
          <a:noFill/>
        </p:spPr>
        <p:txBody>
          <a:bodyPr wrap="square">
            <a:spAutoFit/>
          </a:bodyPr>
          <a:lstStyle/>
          <a:p>
            <a:r>
              <a:rPr lang="sv-SE" sz="2000" b="1" kern="0" dirty="0">
                <a:solidFill>
                  <a:srgbClr val="0F6B69"/>
                </a:solidFill>
              </a:rPr>
              <a:t>RAPPORTEN FINNS FÖR NEDLADDNING </a:t>
            </a:r>
            <a:br>
              <a:rPr lang="sv-SE" sz="2000" kern="0" dirty="0">
                <a:solidFill>
                  <a:srgbClr val="0F6B69"/>
                </a:solidFill>
              </a:rPr>
            </a:br>
            <a:r>
              <a:rPr lang="sv-SE" i="1" kern="0" dirty="0">
                <a:solidFill>
                  <a:srgbClr val="0F6B69"/>
                </a:solidFill>
              </a:rPr>
              <a:t>(kostnadsfritt för Avfall Sveriges medlemmar) </a:t>
            </a:r>
            <a:br>
              <a:rPr lang="sv-SE" kern="0" dirty="0">
                <a:solidFill>
                  <a:srgbClr val="0F6B69"/>
                </a:solidFill>
              </a:rPr>
            </a:br>
            <a:r>
              <a:rPr lang="sv-SE" sz="2000" kern="0" dirty="0">
                <a:solidFill>
                  <a:srgbClr val="0F6B69"/>
                </a:solidFill>
              </a:rPr>
              <a:t>på </a:t>
            </a:r>
            <a:r>
              <a:rPr lang="sv-SE" sz="2000" b="1" kern="0" dirty="0">
                <a:solidFill>
                  <a:srgbClr val="0F6B69"/>
                </a:solidFill>
                <a:hlinkClick r:id="rId4">
                  <a:extLst>
                    <a:ext uri="{A12FA001-AC4F-418D-AE19-62706E023703}">
                      <ahyp:hlinkClr xmlns:ahyp="http://schemas.microsoft.com/office/drawing/2018/hyperlinkcolor" val="tx"/>
                    </a:ext>
                  </a:extLst>
                </a:hlinkClick>
              </a:rPr>
              <a:t>Avfall Sveriges hemsida</a:t>
            </a:r>
            <a:endParaRPr lang="sv-SE" sz="2000" b="1" kern="0" dirty="0">
              <a:solidFill>
                <a:srgbClr val="0F6B69"/>
              </a:solidFill>
            </a:endParaRPr>
          </a:p>
        </p:txBody>
      </p:sp>
      <p:sp>
        <p:nvSpPr>
          <p:cNvPr id="16" name="Rektangel 15">
            <a:extLst>
              <a:ext uri="{FF2B5EF4-FFF2-40B4-BE49-F238E27FC236}">
                <a16:creationId xmlns:a16="http://schemas.microsoft.com/office/drawing/2014/main" id="{10CF6F9A-F1BF-0ABA-2B4D-A427CCAC69EE}"/>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919440B7-162A-35CD-ADF0-7DE6D2C3A07B}"/>
              </a:ext>
            </a:extLst>
          </p:cNvPr>
          <p:cNvSpPr txBox="1"/>
          <p:nvPr/>
        </p:nvSpPr>
        <p:spPr>
          <a:xfrm>
            <a:off x="3300625" y="1255136"/>
            <a:ext cx="5588388" cy="707886"/>
          </a:xfrm>
          <a:prstGeom prst="rect">
            <a:avLst/>
          </a:prstGeom>
          <a:noFill/>
        </p:spPr>
        <p:txBody>
          <a:bodyPr wrap="none" rtlCol="0">
            <a:spAutoFit/>
          </a:bodyPr>
          <a:lstStyle/>
          <a:p>
            <a:pPr algn="ctr"/>
            <a:r>
              <a:rPr lang="sv-SE" sz="4000" b="1" dirty="0">
                <a:solidFill>
                  <a:srgbClr val="0F6B69"/>
                </a:solidFill>
                <a:latin typeface="Georgia" panose="02040502050405020303" pitchFamily="18" charset="0"/>
              </a:rPr>
              <a:t>Rapportinformation</a:t>
            </a:r>
            <a:endParaRPr lang="sv-SE" sz="4400" b="1" dirty="0">
              <a:solidFill>
                <a:srgbClr val="0F6B69"/>
              </a:solidFill>
              <a:latin typeface="Georgia" panose="02040502050405020303" pitchFamily="18" charset="0"/>
            </a:endParaRPr>
          </a:p>
        </p:txBody>
      </p:sp>
      <p:pic>
        <p:nvPicPr>
          <p:cNvPr id="6" name="Bildobjekt 5" descr="En bild som visar mönster, stygn&#10;&#10;Automatiskt genererad beskrivning">
            <a:extLst>
              <a:ext uri="{FF2B5EF4-FFF2-40B4-BE49-F238E27FC236}">
                <a16:creationId xmlns:a16="http://schemas.microsoft.com/office/drawing/2014/main" id="{CCD42ACB-7AB8-33CA-26C3-8DFD8E94F943}"/>
              </a:ext>
            </a:extLst>
          </p:cNvPr>
          <p:cNvPicPr>
            <a:picLocks noChangeAspect="1"/>
          </p:cNvPicPr>
          <p:nvPr/>
        </p:nvPicPr>
        <p:blipFill>
          <a:blip r:embed="rId5"/>
          <a:stretch>
            <a:fillRect/>
          </a:stretch>
        </p:blipFill>
        <p:spPr>
          <a:xfrm>
            <a:off x="3662204" y="2547859"/>
            <a:ext cx="1255136" cy="1255136"/>
          </a:xfrm>
          <a:prstGeom prst="rect">
            <a:avLst/>
          </a:prstGeom>
        </p:spPr>
      </p:pic>
      <p:sp>
        <p:nvSpPr>
          <p:cNvPr id="7" name="textruta 6">
            <a:extLst>
              <a:ext uri="{FF2B5EF4-FFF2-40B4-BE49-F238E27FC236}">
                <a16:creationId xmlns:a16="http://schemas.microsoft.com/office/drawing/2014/main" id="{C2AF37CB-7F29-4A70-152D-78BD68DED65A}"/>
              </a:ext>
            </a:extLst>
          </p:cNvPr>
          <p:cNvSpPr txBox="1"/>
          <p:nvPr/>
        </p:nvSpPr>
        <p:spPr>
          <a:xfrm>
            <a:off x="3772552" y="2199547"/>
            <a:ext cx="1013419" cy="369332"/>
          </a:xfrm>
          <a:prstGeom prst="rect">
            <a:avLst/>
          </a:prstGeom>
          <a:noFill/>
        </p:spPr>
        <p:txBody>
          <a:bodyPr wrap="none" rtlCol="0">
            <a:spAutoFit/>
          </a:bodyPr>
          <a:lstStyle/>
          <a:p>
            <a:r>
              <a:rPr lang="sv-SE" dirty="0">
                <a:solidFill>
                  <a:schemeClr val="tx2"/>
                </a:solidFill>
              </a:rPr>
              <a:t>2024:19</a:t>
            </a:r>
          </a:p>
        </p:txBody>
      </p:sp>
      <p:pic>
        <p:nvPicPr>
          <p:cNvPr id="10" name="Bildobjekt 9" descr="En bild som visar mönster, stygn&#10;&#10;Automatiskt genererad beskrivning">
            <a:extLst>
              <a:ext uri="{FF2B5EF4-FFF2-40B4-BE49-F238E27FC236}">
                <a16:creationId xmlns:a16="http://schemas.microsoft.com/office/drawing/2014/main" id="{5787AC34-09C5-A3DA-829B-71B80CADAF70}"/>
              </a:ext>
            </a:extLst>
          </p:cNvPr>
          <p:cNvPicPr>
            <a:picLocks noChangeAspect="1"/>
          </p:cNvPicPr>
          <p:nvPr/>
        </p:nvPicPr>
        <p:blipFill>
          <a:blip r:embed="rId6"/>
          <a:stretch>
            <a:fillRect/>
          </a:stretch>
        </p:blipFill>
        <p:spPr>
          <a:xfrm>
            <a:off x="3654904" y="4368748"/>
            <a:ext cx="1234116" cy="1234116"/>
          </a:xfrm>
          <a:prstGeom prst="rect">
            <a:avLst/>
          </a:prstGeom>
        </p:spPr>
      </p:pic>
      <p:sp>
        <p:nvSpPr>
          <p:cNvPr id="11" name="textruta 10">
            <a:extLst>
              <a:ext uri="{FF2B5EF4-FFF2-40B4-BE49-F238E27FC236}">
                <a16:creationId xmlns:a16="http://schemas.microsoft.com/office/drawing/2014/main" id="{BA7438F4-B8A3-8383-6EF4-70403099737E}"/>
              </a:ext>
            </a:extLst>
          </p:cNvPr>
          <p:cNvSpPr txBox="1"/>
          <p:nvPr/>
        </p:nvSpPr>
        <p:spPr>
          <a:xfrm>
            <a:off x="3772552" y="3999416"/>
            <a:ext cx="1011815" cy="369332"/>
          </a:xfrm>
          <a:prstGeom prst="rect">
            <a:avLst/>
          </a:prstGeom>
          <a:noFill/>
        </p:spPr>
        <p:txBody>
          <a:bodyPr wrap="none" rtlCol="0">
            <a:spAutoFit/>
          </a:bodyPr>
          <a:lstStyle/>
          <a:p>
            <a:r>
              <a:rPr lang="sv-SE" dirty="0">
                <a:solidFill>
                  <a:schemeClr val="tx2"/>
                </a:solidFill>
              </a:rPr>
              <a:t>2024:21</a:t>
            </a:r>
          </a:p>
        </p:txBody>
      </p:sp>
    </p:spTree>
    <p:extLst>
      <p:ext uri="{BB962C8B-B14F-4D97-AF65-F5344CB8AC3E}">
        <p14:creationId xmlns:p14="http://schemas.microsoft.com/office/powerpoint/2010/main" val="150216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 4">
            <a:extLst>
              <a:ext uri="{FF2B5EF4-FFF2-40B4-BE49-F238E27FC236}">
                <a16:creationId xmlns:a16="http://schemas.microsoft.com/office/drawing/2014/main" id="{197EAF60-8526-38FE-8132-E01A1ADB6FE2}"/>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Underrubrik 2">
            <a:extLst>
              <a:ext uri="{FF2B5EF4-FFF2-40B4-BE49-F238E27FC236}">
                <a16:creationId xmlns:a16="http://schemas.microsoft.com/office/drawing/2014/main" id="{AD0D48FF-D1B6-E84E-AA82-E77ADDBEF91F}"/>
              </a:ext>
            </a:extLst>
          </p:cNvPr>
          <p:cNvSpPr txBox="1">
            <a:spLocks/>
          </p:cNvSpPr>
          <p:nvPr/>
        </p:nvSpPr>
        <p:spPr>
          <a:xfrm>
            <a:off x="3861741" y="3800434"/>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7" name="textruta 6">
            <a:extLst>
              <a:ext uri="{FF2B5EF4-FFF2-40B4-BE49-F238E27FC236}">
                <a16:creationId xmlns:a16="http://schemas.microsoft.com/office/drawing/2014/main" id="{BFED93B9-C310-48FB-9657-E75C0A9A3917}"/>
              </a:ext>
            </a:extLst>
          </p:cNvPr>
          <p:cNvSpPr txBox="1"/>
          <p:nvPr/>
        </p:nvSpPr>
        <p:spPr>
          <a:xfrm>
            <a:off x="4429573" y="2875001"/>
            <a:ext cx="3332843" cy="1107996"/>
          </a:xfrm>
          <a:prstGeom prst="rect">
            <a:avLst/>
          </a:prstGeom>
          <a:noFill/>
        </p:spPr>
        <p:txBody>
          <a:bodyPr wrap="square" rtlCol="0">
            <a:spAutoFit/>
          </a:bodyPr>
          <a:lstStyle/>
          <a:p>
            <a:pPr algn="ctr"/>
            <a:r>
              <a:rPr lang="sv-SE" sz="6600" b="1" dirty="0">
                <a:solidFill>
                  <a:srgbClr val="006766"/>
                </a:solidFill>
              </a:rPr>
              <a:t>Tack!</a:t>
            </a:r>
          </a:p>
        </p:txBody>
      </p:sp>
    </p:spTree>
    <p:extLst>
      <p:ext uri="{BB962C8B-B14F-4D97-AF65-F5344CB8AC3E}">
        <p14:creationId xmlns:p14="http://schemas.microsoft.com/office/powerpoint/2010/main" val="1663461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68551" y="-1219368"/>
            <a:ext cx="9254897" cy="9295973"/>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2498704" y="552453"/>
            <a:ext cx="7194598" cy="1200329"/>
          </a:xfrm>
          <a:prstGeom prst="rect">
            <a:avLst/>
          </a:prstGeom>
          <a:noFill/>
        </p:spPr>
        <p:txBody>
          <a:bodyPr wrap="none" rtlCol="0">
            <a:spAutoFit/>
          </a:bodyPr>
          <a:lstStyle/>
          <a:p>
            <a:pPr algn="ctr"/>
            <a:r>
              <a:rPr lang="sv-SE" sz="3600" b="1">
                <a:solidFill>
                  <a:srgbClr val="0F6B69"/>
                </a:solidFill>
                <a:latin typeface="Georgia" panose="02040502050405020303" pitchFamily="18" charset="0"/>
              </a:rPr>
              <a:t>AVFALL SVERIGES</a:t>
            </a:r>
            <a:br>
              <a:rPr lang="sv-SE" sz="3600" b="1">
                <a:solidFill>
                  <a:srgbClr val="0F6B69"/>
                </a:solidFill>
                <a:latin typeface="Georgia" panose="02040502050405020303" pitchFamily="18" charset="0"/>
              </a:rPr>
            </a:br>
            <a:r>
              <a:rPr lang="sv-SE" sz="3600" b="1">
                <a:solidFill>
                  <a:srgbClr val="0F6B69"/>
                </a:solidFill>
                <a:latin typeface="Georgia" panose="02040502050405020303" pitchFamily="18" charset="0"/>
              </a:rPr>
              <a:t>UTVECKLINGSSATSNINGAR</a:t>
            </a:r>
            <a:endParaRPr lang="sv-SE" sz="4400" b="1">
              <a:solidFill>
                <a:srgbClr val="0F6B69"/>
              </a:solidFill>
              <a:latin typeface="Georgia" panose="02040502050405020303" pitchFamily="18" charset="0"/>
            </a:endParaRPr>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2591937" y="1817064"/>
            <a:ext cx="7008123" cy="5016758"/>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2000">
                <a:solidFill>
                  <a:srgbClr val="0F6B69"/>
                </a:solidFill>
              </a:rPr>
              <a:t>Syftet med Avfall Sveriges utvecklingssatsning är att genom </a:t>
            </a:r>
            <a:r>
              <a:rPr lang="sv-SE" sz="2000" b="1">
                <a:solidFill>
                  <a:srgbClr val="0F6B69"/>
                </a:solidFill>
              </a:rPr>
              <a:t>samordnade</a:t>
            </a:r>
            <a:r>
              <a:rPr lang="sv-SE" sz="2000">
                <a:solidFill>
                  <a:srgbClr val="0F6B69"/>
                </a:solidFill>
              </a:rPr>
              <a:t> insatser </a:t>
            </a:r>
            <a:r>
              <a:rPr lang="sv-SE" sz="2000" b="1">
                <a:solidFill>
                  <a:srgbClr val="0F6B69"/>
                </a:solidFill>
              </a:rPr>
              <a:t>främja</a:t>
            </a:r>
            <a:r>
              <a:rPr lang="sv-SE" sz="2000">
                <a:solidFill>
                  <a:srgbClr val="0F6B69"/>
                </a:solidFill>
              </a:rPr>
              <a:t> </a:t>
            </a:r>
            <a:r>
              <a:rPr lang="sv-SE" sz="2000" b="1">
                <a:solidFill>
                  <a:srgbClr val="0F6B69"/>
                </a:solidFill>
              </a:rPr>
              <a:t>medlemmarnas</a:t>
            </a:r>
            <a:r>
              <a:rPr lang="sv-SE" sz="2000">
                <a:solidFill>
                  <a:srgbClr val="0F6B69"/>
                </a:solidFill>
              </a:rPr>
              <a:t> </a:t>
            </a:r>
            <a:r>
              <a:rPr lang="sv-SE" sz="2000" i="1">
                <a:solidFill>
                  <a:srgbClr val="0F6B69"/>
                </a:solidFill>
              </a:rPr>
              <a:t>verksamhetsutveckling</a:t>
            </a:r>
            <a:r>
              <a:rPr lang="sv-SE" sz="2000">
                <a:solidFill>
                  <a:srgbClr val="0F6B69"/>
                </a:solidFill>
              </a:rPr>
              <a:t> för en </a:t>
            </a:r>
            <a:r>
              <a:rPr lang="sv-SE" sz="2000" b="1">
                <a:solidFill>
                  <a:srgbClr val="0F6B69"/>
                </a:solidFill>
              </a:rPr>
              <a:t>avfallshantering</a:t>
            </a:r>
            <a:r>
              <a:rPr lang="sv-SE" sz="2000">
                <a:solidFill>
                  <a:srgbClr val="0F6B69"/>
                </a:solidFill>
              </a:rPr>
              <a:t> som är miljöriktig och hållbar utifrån ett samhällsansvar. </a:t>
            </a:r>
            <a:br>
              <a:rPr lang="sv-SE" sz="2000">
                <a:solidFill>
                  <a:srgbClr val="0F6B69"/>
                </a:solidFill>
              </a:rPr>
            </a:br>
            <a:endParaRPr lang="sv-SE" sz="2000">
              <a:solidFill>
                <a:srgbClr val="0F6B69"/>
              </a:solidFill>
            </a:endParaRPr>
          </a:p>
          <a:p>
            <a:pPr algn="ctr"/>
            <a:r>
              <a:rPr lang="sv-SE" sz="2000">
                <a:solidFill>
                  <a:srgbClr val="0F6B69"/>
                </a:solidFill>
              </a:rPr>
              <a:t>Utvecklingssatsningens </a:t>
            </a:r>
            <a:r>
              <a:rPr lang="sv-SE" sz="2000" i="1">
                <a:solidFill>
                  <a:srgbClr val="0F6B69"/>
                </a:solidFill>
              </a:rPr>
              <a:t>inriktning</a:t>
            </a:r>
            <a:r>
              <a:rPr lang="sv-SE" sz="2000">
                <a:solidFill>
                  <a:srgbClr val="0F6B69"/>
                </a:solidFill>
              </a:rPr>
              <a:t> utgår från medlemmarnas behov, är starkt </a:t>
            </a:r>
            <a:r>
              <a:rPr lang="sv-SE" sz="2000" i="1">
                <a:solidFill>
                  <a:srgbClr val="0F6B69"/>
                </a:solidFill>
              </a:rPr>
              <a:t>medlemsförankrad</a:t>
            </a:r>
            <a:r>
              <a:rPr lang="sv-SE" sz="2000">
                <a:solidFill>
                  <a:srgbClr val="0F6B69"/>
                </a:solidFill>
              </a:rPr>
              <a:t>, framförallt genom arbetsgrupperna, och har sin grund i </a:t>
            </a:r>
            <a:r>
              <a:rPr lang="sv-SE" sz="2000" i="1">
                <a:solidFill>
                  <a:srgbClr val="0F6B69"/>
                </a:solidFill>
              </a:rPr>
              <a:t>Avfall Sveriges vision </a:t>
            </a:r>
            <a:r>
              <a:rPr lang="sv-SE" sz="2000" b="1" i="1">
                <a:solidFill>
                  <a:srgbClr val="0F6B69"/>
                </a:solidFill>
              </a:rPr>
              <a:t>”Det finns inget avfall”. </a:t>
            </a:r>
            <a:br>
              <a:rPr lang="sv-SE" sz="2000" b="1" i="1">
                <a:solidFill>
                  <a:srgbClr val="0F6B69"/>
                </a:solidFill>
              </a:rPr>
            </a:br>
            <a:endParaRPr lang="sv-SE" sz="2000" b="1" i="1">
              <a:solidFill>
                <a:srgbClr val="0F6B69"/>
              </a:solidFill>
            </a:endParaRPr>
          </a:p>
          <a:p>
            <a:pPr algn="ctr"/>
            <a:r>
              <a:rPr lang="sv-SE" sz="2000" b="1">
                <a:solidFill>
                  <a:srgbClr val="0F6B69"/>
                </a:solidFill>
              </a:rPr>
              <a:t>Särskilda satsningar</a:t>
            </a:r>
          </a:p>
          <a:p>
            <a:pPr algn="ctr"/>
            <a:r>
              <a:rPr lang="sv-SE" sz="2000">
                <a:solidFill>
                  <a:srgbClr val="0F6B69"/>
                </a:solidFill>
              </a:rPr>
              <a:t>Arbetsgrupperna för energiåtervinning, biologisk återvinning och avfallsanläggningar har </a:t>
            </a:r>
            <a:r>
              <a:rPr lang="sv-SE" sz="2000" i="1">
                <a:solidFill>
                  <a:srgbClr val="0F6B69"/>
                </a:solidFill>
              </a:rPr>
              <a:t>egna utvecklingssatsningar</a:t>
            </a:r>
            <a:r>
              <a:rPr lang="sv-SE" sz="2000">
                <a:solidFill>
                  <a:srgbClr val="0F6B69"/>
                </a:solidFill>
              </a:rPr>
              <a:t> som de själva bekostar och beslutar om.  </a:t>
            </a:r>
          </a:p>
          <a:p>
            <a:pPr algn="ctr"/>
            <a:endParaRPr lang="sv-SE" sz="2000" b="1" i="1">
              <a:solidFill>
                <a:srgbClr val="0F6B69"/>
              </a:solidFill>
            </a:endParaRPr>
          </a:p>
        </p:txBody>
      </p:sp>
      <p:sp>
        <p:nvSpPr>
          <p:cNvPr id="12" name="Rektangel 11">
            <a:extLst>
              <a:ext uri="{FF2B5EF4-FFF2-40B4-BE49-F238E27FC236}">
                <a16:creationId xmlns:a16="http://schemas.microsoft.com/office/drawing/2014/main" id="{A61966DE-A47D-90D3-2BFD-059674C22C4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9252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2353373" y="-2298273"/>
            <a:ext cx="10951866" cy="1100047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5"/>
            <a:ext cx="6314549" cy="646331"/>
          </a:xfrm>
          <a:prstGeom prst="rect">
            <a:avLst/>
          </a:prstGeom>
          <a:noFill/>
        </p:spPr>
        <p:txBody>
          <a:bodyPr wrap="none" rtlCol="0">
            <a:spAutoFit/>
          </a:bodyPr>
          <a:lstStyle/>
          <a:p>
            <a:r>
              <a:rPr lang="sv-SE" sz="3600" b="1">
                <a:solidFill>
                  <a:srgbClr val="0F6B69"/>
                </a:solidFill>
                <a:latin typeface="Georgia" panose="02040502050405020303" pitchFamily="18" charset="0"/>
              </a:rPr>
              <a:t>PROJEKTINFORMATION</a:t>
            </a:r>
            <a:endParaRPr lang="sv-SE" sz="4400" b="1">
              <a:solidFill>
                <a:srgbClr val="0F6B69"/>
              </a:solidFill>
              <a:latin typeface="Georgia" panose="02040502050405020303" pitchFamily="18" charset="0"/>
            </a:endParaRPr>
          </a:p>
        </p:txBody>
      </p:sp>
      <p:sp>
        <p:nvSpPr>
          <p:cNvPr id="9" name="Platshållare för text 10">
            <a:extLst>
              <a:ext uri="{FF2B5EF4-FFF2-40B4-BE49-F238E27FC236}">
                <a16:creationId xmlns:a16="http://schemas.microsoft.com/office/drawing/2014/main" id="{2A1EE8FB-ADFF-4828-95B6-1C4F3325A0A1}"/>
              </a:ext>
            </a:extLst>
          </p:cNvPr>
          <p:cNvSpPr txBox="1">
            <a:spLocks/>
          </p:cNvSpPr>
          <p:nvPr/>
        </p:nvSpPr>
        <p:spPr>
          <a:xfrm>
            <a:off x="516654" y="1992917"/>
            <a:ext cx="7992864" cy="4185761"/>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i="1">
                <a:solidFill>
                  <a:srgbClr val="0F6B69"/>
                </a:solidFill>
              </a:rPr>
              <a:t>Sökande:</a:t>
            </a:r>
          </a:p>
          <a:p>
            <a:r>
              <a:rPr lang="sv-SE">
                <a:solidFill>
                  <a:srgbClr val="0F6B69"/>
                </a:solidFill>
              </a:rPr>
              <a:t>1. Produktplockanalys: Arbetsgrupp Förebyggande, Arbetsgrupp ÅVC, </a:t>
            </a:r>
            <a:br>
              <a:rPr lang="sv-SE">
                <a:solidFill>
                  <a:srgbClr val="0F6B69"/>
                </a:solidFill>
              </a:rPr>
            </a:br>
            <a:r>
              <a:rPr lang="sv-SE">
                <a:solidFill>
                  <a:srgbClr val="0F6B69"/>
                </a:solidFill>
              </a:rPr>
              <a:t>Arbetsgrupp Energiåtervinning</a:t>
            </a:r>
            <a:br>
              <a:rPr lang="sv-SE">
                <a:solidFill>
                  <a:srgbClr val="0F6B69"/>
                </a:solidFill>
              </a:rPr>
            </a:br>
            <a:r>
              <a:rPr lang="sv-SE">
                <a:solidFill>
                  <a:srgbClr val="0F6B69"/>
                </a:solidFill>
              </a:rPr>
              <a:t>2. Uppdatera manual </a:t>
            </a:r>
            <a:r>
              <a:rPr lang="sv-SE" err="1">
                <a:solidFill>
                  <a:srgbClr val="0F6B69"/>
                </a:solidFill>
              </a:rPr>
              <a:t>grovavfall</a:t>
            </a:r>
            <a:r>
              <a:rPr lang="sv-SE">
                <a:solidFill>
                  <a:srgbClr val="0F6B69"/>
                </a:solidFill>
              </a:rPr>
              <a:t>: Snabbspår (litet projekt)</a:t>
            </a:r>
          </a:p>
          <a:p>
            <a:endParaRPr lang="sv-SE">
              <a:solidFill>
                <a:srgbClr val="0F6B69"/>
              </a:solidFill>
            </a:endParaRPr>
          </a:p>
          <a:p>
            <a:r>
              <a:rPr lang="sv-SE" sz="2000" b="1" i="1">
                <a:solidFill>
                  <a:srgbClr val="0F6B69"/>
                </a:solidFill>
              </a:rPr>
              <a:t>Genomförare:</a:t>
            </a:r>
          </a:p>
          <a:p>
            <a:r>
              <a:rPr lang="en-US">
                <a:solidFill>
                  <a:srgbClr val="0F6B69"/>
                </a:solidFill>
              </a:rPr>
              <a:t>1. </a:t>
            </a:r>
            <a:r>
              <a:rPr lang="en-US" err="1">
                <a:solidFill>
                  <a:srgbClr val="0F6B69"/>
                </a:solidFill>
              </a:rPr>
              <a:t>Miljö</a:t>
            </a:r>
            <a:r>
              <a:rPr lang="en-US">
                <a:solidFill>
                  <a:srgbClr val="0F6B69"/>
                </a:solidFill>
              </a:rPr>
              <a:t> &amp; </a:t>
            </a:r>
            <a:r>
              <a:rPr lang="en-US" err="1">
                <a:solidFill>
                  <a:srgbClr val="0F6B69"/>
                </a:solidFill>
              </a:rPr>
              <a:t>Avfallsbyrån</a:t>
            </a:r>
            <a:r>
              <a:rPr lang="en-US">
                <a:solidFill>
                  <a:srgbClr val="0F6B69"/>
                </a:solidFill>
              </a:rPr>
              <a:t>, </a:t>
            </a:r>
            <a:r>
              <a:rPr lang="en-US" err="1">
                <a:solidFill>
                  <a:srgbClr val="0F6B69"/>
                </a:solidFill>
              </a:rPr>
              <a:t>EcoRetur</a:t>
            </a:r>
            <a:r>
              <a:rPr lang="en-US">
                <a:solidFill>
                  <a:srgbClr val="0F6B69"/>
                </a:solidFill>
              </a:rPr>
              <a:t>, SÖRAB, NSR, Skellefteå </a:t>
            </a:r>
            <a:r>
              <a:rPr lang="en-US" err="1">
                <a:solidFill>
                  <a:srgbClr val="0F6B69"/>
                </a:solidFill>
              </a:rPr>
              <a:t>kommun</a:t>
            </a:r>
            <a:br>
              <a:rPr lang="en-US">
                <a:solidFill>
                  <a:srgbClr val="0F6B69"/>
                </a:solidFill>
              </a:rPr>
            </a:br>
            <a:r>
              <a:rPr lang="en-US">
                <a:solidFill>
                  <a:srgbClr val="0F6B69"/>
                </a:solidFill>
              </a:rPr>
              <a:t>2. </a:t>
            </a:r>
            <a:r>
              <a:rPr lang="en-US" err="1">
                <a:solidFill>
                  <a:srgbClr val="0F6B69"/>
                </a:solidFill>
              </a:rPr>
              <a:t>Miljö</a:t>
            </a:r>
            <a:r>
              <a:rPr lang="en-US">
                <a:solidFill>
                  <a:srgbClr val="0F6B69"/>
                </a:solidFill>
              </a:rPr>
              <a:t> &amp; </a:t>
            </a:r>
            <a:r>
              <a:rPr lang="en-US" err="1">
                <a:solidFill>
                  <a:srgbClr val="0F6B69"/>
                </a:solidFill>
              </a:rPr>
              <a:t>Avfallsbyrån</a:t>
            </a:r>
            <a:r>
              <a:rPr lang="en-US">
                <a:solidFill>
                  <a:srgbClr val="0F6B69"/>
                </a:solidFill>
              </a:rPr>
              <a:t>, AMP, </a:t>
            </a:r>
            <a:r>
              <a:rPr lang="en-US" err="1">
                <a:solidFill>
                  <a:srgbClr val="0F6B69"/>
                </a:solidFill>
              </a:rPr>
              <a:t>EcoRetur</a:t>
            </a:r>
            <a:r>
              <a:rPr lang="en-US">
                <a:solidFill>
                  <a:srgbClr val="0F6B69"/>
                </a:solidFill>
              </a:rPr>
              <a:t>, </a:t>
            </a:r>
            <a:r>
              <a:rPr lang="en-US" err="1">
                <a:solidFill>
                  <a:srgbClr val="0F6B69"/>
                </a:solidFill>
              </a:rPr>
              <a:t>Envir</a:t>
            </a:r>
            <a:r>
              <a:rPr lang="en-US">
                <a:solidFill>
                  <a:srgbClr val="0F6B69"/>
                </a:solidFill>
              </a:rPr>
              <a:t>, NSR </a:t>
            </a:r>
            <a:r>
              <a:rPr lang="en-US" err="1">
                <a:solidFill>
                  <a:srgbClr val="0F6B69"/>
                </a:solidFill>
              </a:rPr>
              <a:t>och</a:t>
            </a:r>
            <a:r>
              <a:rPr lang="en-US">
                <a:solidFill>
                  <a:srgbClr val="0F6B69"/>
                </a:solidFill>
              </a:rPr>
              <a:t> Skellefteå </a:t>
            </a:r>
            <a:r>
              <a:rPr lang="en-US" err="1">
                <a:solidFill>
                  <a:srgbClr val="0F6B69"/>
                </a:solidFill>
              </a:rPr>
              <a:t>kommun</a:t>
            </a:r>
            <a:endParaRPr lang="sv-SE">
              <a:solidFill>
                <a:srgbClr val="0F6B69"/>
              </a:solidFill>
            </a:endParaRPr>
          </a:p>
          <a:p>
            <a:endParaRPr lang="sv-SE" sz="2000">
              <a:solidFill>
                <a:srgbClr val="0F6B69"/>
              </a:solidFill>
            </a:endParaRPr>
          </a:p>
          <a:p>
            <a:r>
              <a:rPr lang="sv-SE" sz="2000" b="1" i="1">
                <a:solidFill>
                  <a:srgbClr val="0F6B69"/>
                </a:solidFill>
              </a:rPr>
              <a:t>Projektledare:</a:t>
            </a:r>
          </a:p>
          <a:p>
            <a:r>
              <a:rPr lang="en-US">
                <a:solidFill>
                  <a:srgbClr val="0F6B69"/>
                </a:solidFill>
              </a:rPr>
              <a:t>Louise Sörme, </a:t>
            </a:r>
            <a:r>
              <a:rPr lang="en-US" err="1">
                <a:solidFill>
                  <a:srgbClr val="0F6B69"/>
                </a:solidFill>
              </a:rPr>
              <a:t>Miljö</a:t>
            </a:r>
            <a:r>
              <a:rPr lang="en-US">
                <a:solidFill>
                  <a:srgbClr val="0F6B69"/>
                </a:solidFill>
              </a:rPr>
              <a:t> &amp; </a:t>
            </a:r>
            <a:r>
              <a:rPr lang="en-US" err="1">
                <a:solidFill>
                  <a:srgbClr val="0F6B69"/>
                </a:solidFill>
              </a:rPr>
              <a:t>Avfallsbyrån</a:t>
            </a:r>
            <a:r>
              <a:rPr lang="en-US">
                <a:solidFill>
                  <a:srgbClr val="0F6B69"/>
                </a:solidFill>
              </a:rPr>
              <a:t> </a:t>
            </a:r>
          </a:p>
          <a:p>
            <a:endParaRPr lang="sv-SE" sz="2000">
              <a:solidFill>
                <a:srgbClr val="0F6B69"/>
              </a:solidFill>
            </a:endParaRPr>
          </a:p>
          <a:p>
            <a:r>
              <a:rPr lang="sv-SE" sz="2000" b="1" i="1">
                <a:solidFill>
                  <a:srgbClr val="0F6B69"/>
                </a:solidFill>
              </a:rPr>
              <a:t>Finansiär:</a:t>
            </a:r>
          </a:p>
          <a:p>
            <a:r>
              <a:rPr lang="sv-SE" sz="2000">
                <a:solidFill>
                  <a:srgbClr val="0F6B69"/>
                </a:solidFill>
              </a:rPr>
              <a:t>Avfall Sverige</a:t>
            </a:r>
          </a:p>
        </p:txBody>
      </p:sp>
      <p:sp>
        <p:nvSpPr>
          <p:cNvPr id="12" name="Rektangel 11">
            <a:extLst>
              <a:ext uri="{FF2B5EF4-FFF2-40B4-BE49-F238E27FC236}">
                <a16:creationId xmlns:a16="http://schemas.microsoft.com/office/drawing/2014/main" id="{A61966DE-A47D-90D3-2BFD-059674C22C4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Platshållare för bild 13">
            <a:extLst>
              <a:ext uri="{FF2B5EF4-FFF2-40B4-BE49-F238E27FC236}">
                <a16:creationId xmlns:a16="http://schemas.microsoft.com/office/drawing/2014/main" id="{4F9B835D-C3EC-5672-DAF7-92FD0E082D64}"/>
              </a:ext>
            </a:extLst>
          </p:cNvPr>
          <p:cNvSpPr>
            <a:spLocks noGrp="1"/>
          </p:cNvSpPr>
          <p:nvPr>
            <p:ph type="pic" sz="quarter" idx="10"/>
          </p:nvPr>
        </p:nvSpPr>
        <p:spPr/>
        <p:txBody>
          <a:bodyPr/>
          <a:lstStyle/>
          <a:p>
            <a:endParaRPr lang="sv-SE"/>
          </a:p>
        </p:txBody>
      </p:sp>
      <p:sp>
        <p:nvSpPr>
          <p:cNvPr id="15" name="Platshållare för bild 14">
            <a:extLst>
              <a:ext uri="{FF2B5EF4-FFF2-40B4-BE49-F238E27FC236}">
                <a16:creationId xmlns:a16="http://schemas.microsoft.com/office/drawing/2014/main" id="{0A969D43-E36F-C3C3-02EC-DC6508F1E0D2}"/>
              </a:ext>
            </a:extLst>
          </p:cNvPr>
          <p:cNvSpPr>
            <a:spLocks noGrp="1"/>
          </p:cNvSpPr>
          <p:nvPr>
            <p:ph type="pic" sz="quarter" idx="11"/>
          </p:nvPr>
        </p:nvSpPr>
        <p:spPr/>
        <p:txBody>
          <a:bodyPr/>
          <a:lstStyle/>
          <a:p>
            <a:endParaRPr lang="sv-SE"/>
          </a:p>
        </p:txBody>
      </p:sp>
      <p:pic>
        <p:nvPicPr>
          <p:cNvPr id="3" name="Bildobjekt 2">
            <a:extLst>
              <a:ext uri="{FF2B5EF4-FFF2-40B4-BE49-F238E27FC236}">
                <a16:creationId xmlns:a16="http://schemas.microsoft.com/office/drawing/2014/main" id="{FDD30448-A3FE-9A9F-2E05-D8F09C8DDE50}"/>
              </a:ext>
            </a:extLst>
          </p:cNvPr>
          <p:cNvPicPr>
            <a:picLocks noChangeAspect="1"/>
          </p:cNvPicPr>
          <p:nvPr/>
        </p:nvPicPr>
        <p:blipFill>
          <a:blip r:embed="rId2"/>
          <a:stretch>
            <a:fillRect/>
          </a:stretch>
        </p:blipFill>
        <p:spPr>
          <a:xfrm>
            <a:off x="231775" y="6444887"/>
            <a:ext cx="1910769" cy="248400"/>
          </a:xfrm>
          <a:prstGeom prst="rect">
            <a:avLst/>
          </a:prstGeom>
        </p:spPr>
      </p:pic>
    </p:spTree>
    <p:extLst>
      <p:ext uri="{BB962C8B-B14F-4D97-AF65-F5344CB8AC3E}">
        <p14:creationId xmlns:p14="http://schemas.microsoft.com/office/powerpoint/2010/main" val="2342836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64348" y="-3050100"/>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6"/>
            <a:ext cx="6155852" cy="646331"/>
          </a:xfrm>
          <a:prstGeom prst="rect">
            <a:avLst/>
          </a:prstGeom>
          <a:noFill/>
        </p:spPr>
        <p:txBody>
          <a:bodyPr wrap="none" rtlCol="0">
            <a:spAutoFit/>
          </a:bodyPr>
          <a:lstStyle/>
          <a:p>
            <a:r>
              <a:rPr lang="sv-SE" sz="3600" b="1">
                <a:solidFill>
                  <a:srgbClr val="0F6B69"/>
                </a:solidFill>
                <a:latin typeface="Georgia" panose="02040502050405020303" pitchFamily="18" charset="0"/>
              </a:rPr>
              <a:t>SYFTE &amp; MÅLSÄTTNING</a:t>
            </a:r>
          </a:p>
        </p:txBody>
      </p:sp>
      <p:sp>
        <p:nvSpPr>
          <p:cNvPr id="7" name="Rektangel 6">
            <a:extLst>
              <a:ext uri="{FF2B5EF4-FFF2-40B4-BE49-F238E27FC236}">
                <a16:creationId xmlns:a16="http://schemas.microsoft.com/office/drawing/2014/main" id="{A826C577-C163-E73C-CE05-735CE417FEC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535EDF84-9562-0CDC-BA93-38920E9B3EC9}"/>
              </a:ext>
            </a:extLst>
          </p:cNvPr>
          <p:cNvPicPr>
            <a:picLocks noChangeAspect="1"/>
          </p:cNvPicPr>
          <p:nvPr/>
        </p:nvPicPr>
        <p:blipFill>
          <a:blip r:embed="rId2"/>
          <a:stretch>
            <a:fillRect/>
          </a:stretch>
        </p:blipFill>
        <p:spPr>
          <a:xfrm>
            <a:off x="231775" y="6444887"/>
            <a:ext cx="1910769" cy="248400"/>
          </a:xfrm>
          <a:prstGeom prst="rect">
            <a:avLst/>
          </a:prstGeom>
        </p:spPr>
      </p:pic>
      <p:sp>
        <p:nvSpPr>
          <p:cNvPr id="23" name="Platshållare för bild 22">
            <a:extLst>
              <a:ext uri="{FF2B5EF4-FFF2-40B4-BE49-F238E27FC236}">
                <a16:creationId xmlns:a16="http://schemas.microsoft.com/office/drawing/2014/main" id="{79F8A3DF-80B5-DC45-25DF-1268CD2EC0DE}"/>
              </a:ext>
            </a:extLst>
          </p:cNvPr>
          <p:cNvSpPr>
            <a:spLocks noGrp="1"/>
          </p:cNvSpPr>
          <p:nvPr>
            <p:ph type="pic" sz="quarter" idx="10"/>
          </p:nvPr>
        </p:nvSpPr>
        <p:spPr/>
        <p:txBody>
          <a:bodyPr/>
          <a:lstStyle/>
          <a:p>
            <a:endParaRPr lang="sv-SE"/>
          </a:p>
        </p:txBody>
      </p:sp>
      <p:sp>
        <p:nvSpPr>
          <p:cNvPr id="24" name="Platshållare för text 23">
            <a:extLst>
              <a:ext uri="{FF2B5EF4-FFF2-40B4-BE49-F238E27FC236}">
                <a16:creationId xmlns:a16="http://schemas.microsoft.com/office/drawing/2014/main" id="{F0A894B0-603F-13C6-D4F4-A9FCA815262B}"/>
              </a:ext>
            </a:extLst>
          </p:cNvPr>
          <p:cNvSpPr>
            <a:spLocks noGrp="1"/>
          </p:cNvSpPr>
          <p:nvPr>
            <p:ph type="body" sz="quarter" idx="11"/>
          </p:nvPr>
        </p:nvSpPr>
        <p:spPr>
          <a:xfrm>
            <a:off x="749299" y="1689100"/>
            <a:ext cx="6696747" cy="4394200"/>
          </a:xfrm>
        </p:spPr>
        <p:txBody>
          <a:bodyPr>
            <a:normAutofit/>
          </a:bodyPr>
          <a:lstStyle/>
          <a:p>
            <a:r>
              <a:rPr lang="sv-SE" b="1" dirty="0"/>
              <a:t>Produktplockanalys</a:t>
            </a:r>
          </a:p>
          <a:p>
            <a:r>
              <a:rPr lang="sv-SE" dirty="0"/>
              <a:t>Öka kunskapen om återanvändbara produkter som lämnas till ÅVC</a:t>
            </a:r>
          </a:p>
          <a:p>
            <a:r>
              <a:rPr lang="sv-SE" dirty="0"/>
              <a:t>Ta fram en manual och ett sorteringsprotokoll för produktplockanalys</a:t>
            </a:r>
          </a:p>
          <a:p>
            <a:r>
              <a:rPr lang="sv-SE" dirty="0"/>
              <a:t>Genomföra produktplockanalyser</a:t>
            </a:r>
          </a:p>
          <a:p>
            <a:r>
              <a:rPr lang="sv-SE" dirty="0"/>
              <a:t>Analysera resultat (även fossilt innehåll)</a:t>
            </a:r>
            <a:br>
              <a:rPr lang="sv-SE" dirty="0"/>
            </a:br>
            <a:r>
              <a:rPr lang="sv-SE" dirty="0"/>
              <a:t>Slutrapport för detta arbete (Rapport 2024:21)</a:t>
            </a:r>
          </a:p>
          <a:p>
            <a:endParaRPr lang="sv-SE" dirty="0"/>
          </a:p>
        </p:txBody>
      </p:sp>
      <p:pic>
        <p:nvPicPr>
          <p:cNvPr id="2" name="Bildobjekt 1" descr="En bild som visar nalle, uppstoppad, utomhus, plysch&#10;&#10;Automatiskt genererad beskrivning">
            <a:extLst>
              <a:ext uri="{FF2B5EF4-FFF2-40B4-BE49-F238E27FC236}">
                <a16:creationId xmlns:a16="http://schemas.microsoft.com/office/drawing/2014/main" id="{315DFF6D-E0CB-416D-AAAC-CED39C742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0" r="17550"/>
          <a:stretch/>
        </p:blipFill>
        <p:spPr bwMode="auto">
          <a:xfrm rot="5400000">
            <a:off x="8041484" y="1793013"/>
            <a:ext cx="2667002" cy="2958467"/>
          </a:xfrm>
          <a:prstGeom prst="rect">
            <a:avLst/>
          </a:prstGeom>
          <a:noFill/>
          <a:ln>
            <a:noFill/>
          </a:ln>
        </p:spPr>
      </p:pic>
    </p:spTree>
    <p:extLst>
      <p:ext uri="{BB962C8B-B14F-4D97-AF65-F5344CB8AC3E}">
        <p14:creationId xmlns:p14="http://schemas.microsoft.com/office/powerpoint/2010/main" val="2103702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1493594" y="-3067856"/>
            <a:ext cx="12936295" cy="12993711"/>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5918E95C-DB73-353B-6D96-517E713B2EC4}"/>
              </a:ext>
            </a:extLst>
          </p:cNvPr>
          <p:cNvSpPr txBox="1"/>
          <p:nvPr/>
        </p:nvSpPr>
        <p:spPr>
          <a:xfrm>
            <a:off x="516654" y="869036"/>
            <a:ext cx="6155852" cy="646331"/>
          </a:xfrm>
          <a:prstGeom prst="rect">
            <a:avLst/>
          </a:prstGeom>
          <a:noFill/>
        </p:spPr>
        <p:txBody>
          <a:bodyPr wrap="none" rtlCol="0">
            <a:spAutoFit/>
          </a:bodyPr>
          <a:lstStyle/>
          <a:p>
            <a:r>
              <a:rPr lang="sv-SE" sz="3600" b="1">
                <a:solidFill>
                  <a:srgbClr val="0F6B69"/>
                </a:solidFill>
                <a:latin typeface="Georgia" panose="02040502050405020303" pitchFamily="18" charset="0"/>
              </a:rPr>
              <a:t>SYFTE &amp; MÅLSÄTTNING</a:t>
            </a:r>
          </a:p>
        </p:txBody>
      </p:sp>
      <p:sp>
        <p:nvSpPr>
          <p:cNvPr id="7" name="Rektangel 6">
            <a:extLst>
              <a:ext uri="{FF2B5EF4-FFF2-40B4-BE49-F238E27FC236}">
                <a16:creationId xmlns:a16="http://schemas.microsoft.com/office/drawing/2014/main" id="{A826C577-C163-E73C-CE05-735CE417FEC3}"/>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535EDF84-9562-0CDC-BA93-38920E9B3EC9}"/>
              </a:ext>
            </a:extLst>
          </p:cNvPr>
          <p:cNvPicPr>
            <a:picLocks noChangeAspect="1"/>
          </p:cNvPicPr>
          <p:nvPr/>
        </p:nvPicPr>
        <p:blipFill>
          <a:blip r:embed="rId3"/>
          <a:stretch>
            <a:fillRect/>
          </a:stretch>
        </p:blipFill>
        <p:spPr>
          <a:xfrm>
            <a:off x="231775" y="6444887"/>
            <a:ext cx="1910769" cy="248400"/>
          </a:xfrm>
          <a:prstGeom prst="rect">
            <a:avLst/>
          </a:prstGeom>
        </p:spPr>
      </p:pic>
      <p:sp>
        <p:nvSpPr>
          <p:cNvPr id="23" name="Platshållare för bild 22">
            <a:extLst>
              <a:ext uri="{FF2B5EF4-FFF2-40B4-BE49-F238E27FC236}">
                <a16:creationId xmlns:a16="http://schemas.microsoft.com/office/drawing/2014/main" id="{79F8A3DF-80B5-DC45-25DF-1268CD2EC0DE}"/>
              </a:ext>
            </a:extLst>
          </p:cNvPr>
          <p:cNvSpPr>
            <a:spLocks noGrp="1"/>
          </p:cNvSpPr>
          <p:nvPr>
            <p:ph type="pic" sz="quarter" idx="10"/>
          </p:nvPr>
        </p:nvSpPr>
        <p:spPr/>
        <p:txBody>
          <a:bodyPr/>
          <a:lstStyle/>
          <a:p>
            <a:endParaRPr lang="sv-SE"/>
          </a:p>
        </p:txBody>
      </p:sp>
      <p:sp>
        <p:nvSpPr>
          <p:cNvPr id="24" name="Platshållare för text 23">
            <a:extLst>
              <a:ext uri="{FF2B5EF4-FFF2-40B4-BE49-F238E27FC236}">
                <a16:creationId xmlns:a16="http://schemas.microsoft.com/office/drawing/2014/main" id="{F0A894B0-603F-13C6-D4F4-A9FCA815262B}"/>
              </a:ext>
            </a:extLst>
          </p:cNvPr>
          <p:cNvSpPr>
            <a:spLocks noGrp="1"/>
          </p:cNvSpPr>
          <p:nvPr>
            <p:ph type="body" sz="quarter" idx="11"/>
          </p:nvPr>
        </p:nvSpPr>
        <p:spPr>
          <a:xfrm>
            <a:off x="749299" y="1689100"/>
            <a:ext cx="6696747" cy="4394200"/>
          </a:xfrm>
        </p:spPr>
        <p:txBody>
          <a:bodyPr>
            <a:normAutofit/>
          </a:bodyPr>
          <a:lstStyle/>
          <a:p>
            <a:r>
              <a:rPr lang="sv-SE" b="1" dirty="0"/>
              <a:t>Uppdatera manual </a:t>
            </a:r>
            <a:r>
              <a:rPr lang="sv-SE" b="1" dirty="0" err="1"/>
              <a:t>grovavfall</a:t>
            </a:r>
            <a:endParaRPr lang="sv-SE" b="1" dirty="0"/>
          </a:p>
          <a:p>
            <a:r>
              <a:rPr lang="sv-SE" dirty="0"/>
              <a:t>Modernisera manual och sorteringsprotokoll (tidigare version från 2016)</a:t>
            </a:r>
          </a:p>
          <a:p>
            <a:pPr marL="0" indent="0">
              <a:buNone/>
            </a:pPr>
            <a:endParaRPr lang="sv-SE" dirty="0"/>
          </a:p>
        </p:txBody>
      </p:sp>
      <p:pic>
        <p:nvPicPr>
          <p:cNvPr id="2" name="Bildobjekt 1" descr="En bild som visar nalle, uppstoppad, utomhus, plysch&#10;&#10;Automatiskt genererad beskrivning">
            <a:extLst>
              <a:ext uri="{FF2B5EF4-FFF2-40B4-BE49-F238E27FC236}">
                <a16:creationId xmlns:a16="http://schemas.microsoft.com/office/drawing/2014/main" id="{315DFF6D-E0CB-416D-AAAC-CED39C7422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90" r="17550"/>
          <a:stretch/>
        </p:blipFill>
        <p:spPr bwMode="auto">
          <a:xfrm rot="5400000">
            <a:off x="8041484" y="1793013"/>
            <a:ext cx="2667002" cy="2958467"/>
          </a:xfrm>
          <a:prstGeom prst="rect">
            <a:avLst/>
          </a:prstGeom>
          <a:noFill/>
          <a:ln>
            <a:noFill/>
          </a:ln>
        </p:spPr>
      </p:pic>
    </p:spTree>
    <p:extLst>
      <p:ext uri="{BB962C8B-B14F-4D97-AF65-F5344CB8AC3E}">
        <p14:creationId xmlns:p14="http://schemas.microsoft.com/office/powerpoint/2010/main" val="1426589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5C8EEFAA-C212-278E-9308-5127F3E6A888}"/>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3028B9B5-DAF5-9913-B9BE-D83143CD6E94}"/>
              </a:ext>
            </a:extLst>
          </p:cNvPr>
          <p:cNvSpPr txBox="1"/>
          <p:nvPr/>
        </p:nvSpPr>
        <p:spPr>
          <a:xfrm>
            <a:off x="533400" y="866362"/>
            <a:ext cx="8286343" cy="646331"/>
          </a:xfrm>
          <a:prstGeom prst="rect">
            <a:avLst/>
          </a:prstGeom>
          <a:noFill/>
        </p:spPr>
        <p:txBody>
          <a:bodyPr wrap="square" rtlCol="0">
            <a:spAutoFit/>
          </a:bodyPr>
          <a:lstStyle/>
          <a:p>
            <a:r>
              <a:rPr lang="sv-SE" sz="3600" b="1" dirty="0">
                <a:solidFill>
                  <a:schemeClr val="bg1"/>
                </a:solidFill>
                <a:latin typeface="Georgia" panose="02040502050405020303" pitchFamily="18" charset="0"/>
              </a:rPr>
              <a:t>Manual plockanalys </a:t>
            </a:r>
            <a:r>
              <a:rPr lang="sv-SE" sz="3600" b="1" dirty="0" err="1">
                <a:solidFill>
                  <a:schemeClr val="bg1"/>
                </a:solidFill>
                <a:latin typeface="Georgia" panose="02040502050405020303" pitchFamily="18" charset="0"/>
              </a:rPr>
              <a:t>grovavfall</a:t>
            </a:r>
            <a:endParaRPr lang="sv-SE" sz="4400" b="1" dirty="0">
              <a:solidFill>
                <a:schemeClr val="bg1"/>
              </a:solidFill>
              <a:latin typeface="Georgia" panose="02040502050405020303" pitchFamily="18" charset="0"/>
            </a:endParaRPr>
          </a:p>
        </p:txBody>
      </p:sp>
      <p:sp>
        <p:nvSpPr>
          <p:cNvPr id="13" name="Platshållare för bild 12">
            <a:extLst>
              <a:ext uri="{FF2B5EF4-FFF2-40B4-BE49-F238E27FC236}">
                <a16:creationId xmlns:a16="http://schemas.microsoft.com/office/drawing/2014/main" id="{D1DDD83F-1288-025E-174D-BC57B496A982}"/>
              </a:ext>
            </a:extLst>
          </p:cNvPr>
          <p:cNvSpPr>
            <a:spLocks noGrp="1"/>
          </p:cNvSpPr>
          <p:nvPr>
            <p:ph type="pic" sz="quarter" idx="10"/>
          </p:nvPr>
        </p:nvSpPr>
        <p:spPr/>
        <p:txBody>
          <a:bodyPr/>
          <a:lstStyle/>
          <a:p>
            <a:endParaRPr lang="sv-SE"/>
          </a:p>
        </p:txBody>
      </p:sp>
      <p:sp>
        <p:nvSpPr>
          <p:cNvPr id="14" name="Platshållare för text 13">
            <a:extLst>
              <a:ext uri="{FF2B5EF4-FFF2-40B4-BE49-F238E27FC236}">
                <a16:creationId xmlns:a16="http://schemas.microsoft.com/office/drawing/2014/main" id="{5630B07C-94CE-2445-F353-EABA3C1ED74F}"/>
              </a:ext>
            </a:extLst>
          </p:cNvPr>
          <p:cNvSpPr>
            <a:spLocks noGrp="1"/>
          </p:cNvSpPr>
          <p:nvPr>
            <p:ph type="body" sz="quarter" idx="11"/>
          </p:nvPr>
        </p:nvSpPr>
        <p:spPr/>
        <p:txBody>
          <a:bodyPr>
            <a:normAutofit/>
          </a:bodyPr>
          <a:lstStyle/>
          <a:p>
            <a:r>
              <a:rPr lang="sv-SE"/>
              <a:t>Nu sju bilagor</a:t>
            </a:r>
          </a:p>
          <a:p>
            <a:pPr lvl="1"/>
            <a:r>
              <a:rPr lang="sv-SE" sz="1800">
                <a:effectLst/>
                <a:latin typeface="Times New Roman" panose="02020603050405020304" pitchFamily="18" charset="0"/>
                <a:ea typeface="Times New Roman" panose="02020603050405020304" pitchFamily="18" charset="0"/>
              </a:rPr>
              <a:t>1. Sorteringsanvisningar</a:t>
            </a:r>
          </a:p>
          <a:p>
            <a:pPr lvl="1"/>
            <a:r>
              <a:rPr lang="sv-SE" sz="1800">
                <a:latin typeface="Times New Roman" panose="02020603050405020304" pitchFamily="18" charset="0"/>
                <a:ea typeface="Times New Roman" panose="02020603050405020304" pitchFamily="18" charset="0"/>
              </a:rPr>
              <a:t>2. Sorteringsprotokoll</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3. Beskrivning av </a:t>
            </a:r>
            <a:r>
              <a:rPr lang="sv-SE" sz="1800" err="1">
                <a:latin typeface="Times New Roman" panose="02020603050405020304" pitchFamily="18" charset="0"/>
                <a:ea typeface="Times New Roman" panose="02020603050405020304" pitchFamily="18" charset="0"/>
              </a:rPr>
              <a:t>grovavfallet</a:t>
            </a:r>
            <a:r>
              <a:rPr lang="sv-SE" sz="1800">
                <a:latin typeface="Times New Roman" panose="02020603050405020304" pitchFamily="18" charset="0"/>
                <a:ea typeface="Times New Roman" panose="02020603050405020304" pitchFamily="18" charset="0"/>
              </a:rPr>
              <a:t> från ÅVC</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4. Utrustning</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5. Vägledning för beräkning av kostnader</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6. Exempel på tidplan för plockanalys av </a:t>
            </a:r>
            <a:r>
              <a:rPr lang="sv-SE" sz="1800" err="1">
                <a:latin typeface="Times New Roman" panose="02020603050405020304" pitchFamily="18" charset="0"/>
                <a:ea typeface="Times New Roman" panose="02020603050405020304" pitchFamily="18" charset="0"/>
              </a:rPr>
              <a:t>grovavfall</a:t>
            </a:r>
            <a:endParaRPr lang="sv-SE" sz="1800">
              <a:effectLst/>
              <a:latin typeface="Times New Roman" panose="02020603050405020304" pitchFamily="18" charset="0"/>
              <a:ea typeface="Times New Roman" panose="02020603050405020304" pitchFamily="18" charset="0"/>
            </a:endParaRPr>
          </a:p>
          <a:p>
            <a:pPr lvl="1"/>
            <a:r>
              <a:rPr lang="sv-SE" sz="1800">
                <a:latin typeface="Times New Roman" panose="02020603050405020304" pitchFamily="18" charset="0"/>
                <a:ea typeface="Times New Roman" panose="02020603050405020304" pitchFamily="18" charset="0"/>
              </a:rPr>
              <a:t>7. Produktplockanalys av avfall från ÅVC</a:t>
            </a:r>
            <a:endParaRPr lang="sv-SE" sz="1800">
              <a:effectLst/>
              <a:latin typeface="Times New Roman" panose="02020603050405020304" pitchFamily="18" charset="0"/>
              <a:ea typeface="Times New Roman" panose="02020603050405020304" pitchFamily="18" charset="0"/>
            </a:endParaRPr>
          </a:p>
          <a:p>
            <a:pPr marL="0" indent="0">
              <a:buNone/>
            </a:pPr>
            <a:endParaRPr lang="sv-SE"/>
          </a:p>
          <a:p>
            <a:endParaRPr lang="sv-SE"/>
          </a:p>
          <a:p>
            <a:endParaRPr lang="sv-SE"/>
          </a:p>
        </p:txBody>
      </p:sp>
    </p:spTree>
    <p:extLst>
      <p:ext uri="{BB962C8B-B14F-4D97-AF65-F5344CB8AC3E}">
        <p14:creationId xmlns:p14="http://schemas.microsoft.com/office/powerpoint/2010/main" val="216684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9A5EF8C0-A5B5-C18C-C3F4-ABDAF62CEF8A}"/>
              </a:ext>
            </a:extLst>
          </p:cNvPr>
          <p:cNvSpPr>
            <a:spLocks noGrp="1"/>
          </p:cNvSpPr>
          <p:nvPr>
            <p:ph type="pic" sz="quarter" idx="10"/>
          </p:nvPr>
        </p:nvSpPr>
        <p:spPr>
          <a:xfrm>
            <a:off x="6932904" y="479530"/>
            <a:ext cx="4025900" cy="5308600"/>
          </a:xfrm>
        </p:spPr>
        <p:txBody>
          <a:bodyPr/>
          <a:lstStyle/>
          <a:p>
            <a:endParaRPr lang="sv-SE"/>
          </a:p>
        </p:txBody>
      </p:sp>
      <p:sp>
        <p:nvSpPr>
          <p:cNvPr id="3" name="Platshållare för text 2">
            <a:extLst>
              <a:ext uri="{FF2B5EF4-FFF2-40B4-BE49-F238E27FC236}">
                <a16:creationId xmlns:a16="http://schemas.microsoft.com/office/drawing/2014/main" id="{78C6A1CF-57AC-F394-02D1-BEB9ED99B8A2}"/>
              </a:ext>
            </a:extLst>
          </p:cNvPr>
          <p:cNvSpPr>
            <a:spLocks noGrp="1"/>
          </p:cNvSpPr>
          <p:nvPr>
            <p:ph type="body" sz="quarter" idx="11"/>
          </p:nvPr>
        </p:nvSpPr>
        <p:spPr/>
        <p:txBody>
          <a:bodyPr/>
          <a:lstStyle/>
          <a:p>
            <a:r>
              <a:rPr lang="sv-SE"/>
              <a:t>Bilaga 2. Sorteringsprotokoll</a:t>
            </a:r>
            <a:br>
              <a:rPr lang="sv-SE"/>
            </a:br>
            <a:r>
              <a:rPr lang="sv-SE"/>
              <a:t>(</a:t>
            </a:r>
            <a:r>
              <a:rPr lang="sv-SE" err="1"/>
              <a:t>grovavfallet</a:t>
            </a:r>
            <a:r>
              <a:rPr lang="sv-SE"/>
              <a:t>)</a:t>
            </a:r>
          </a:p>
        </p:txBody>
      </p:sp>
      <p:pic>
        <p:nvPicPr>
          <p:cNvPr id="7" name="Bildobjekt 6">
            <a:extLst>
              <a:ext uri="{FF2B5EF4-FFF2-40B4-BE49-F238E27FC236}">
                <a16:creationId xmlns:a16="http://schemas.microsoft.com/office/drawing/2014/main" id="{DB85ECFE-316B-203C-7E31-DECBCC744D3F}"/>
              </a:ext>
            </a:extLst>
          </p:cNvPr>
          <p:cNvPicPr>
            <a:picLocks noChangeAspect="1"/>
          </p:cNvPicPr>
          <p:nvPr/>
        </p:nvPicPr>
        <p:blipFill>
          <a:blip r:embed="rId3"/>
          <a:srcRect b="34338"/>
          <a:stretch/>
        </p:blipFill>
        <p:spPr>
          <a:xfrm>
            <a:off x="5467740" y="155411"/>
            <a:ext cx="5638570" cy="4092445"/>
          </a:xfrm>
          <a:prstGeom prst="rect">
            <a:avLst/>
          </a:prstGeom>
        </p:spPr>
      </p:pic>
      <p:pic>
        <p:nvPicPr>
          <p:cNvPr id="6" name="Bildobjekt 5">
            <a:extLst>
              <a:ext uri="{FF2B5EF4-FFF2-40B4-BE49-F238E27FC236}">
                <a16:creationId xmlns:a16="http://schemas.microsoft.com/office/drawing/2014/main" id="{EB06CE25-4269-BD06-BF2A-7B9A71C79072}"/>
              </a:ext>
            </a:extLst>
          </p:cNvPr>
          <p:cNvPicPr>
            <a:picLocks noChangeAspect="1"/>
          </p:cNvPicPr>
          <p:nvPr/>
        </p:nvPicPr>
        <p:blipFill>
          <a:blip r:embed="rId4"/>
          <a:stretch>
            <a:fillRect/>
          </a:stretch>
        </p:blipFill>
        <p:spPr>
          <a:xfrm>
            <a:off x="5467740" y="4480002"/>
            <a:ext cx="5695400" cy="1898467"/>
          </a:xfrm>
          <a:prstGeom prst="rect">
            <a:avLst/>
          </a:prstGeom>
        </p:spPr>
      </p:pic>
    </p:spTree>
    <p:extLst>
      <p:ext uri="{BB962C8B-B14F-4D97-AF65-F5344CB8AC3E}">
        <p14:creationId xmlns:p14="http://schemas.microsoft.com/office/powerpoint/2010/main" val="27235854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B8C7-C8B6-0EF2-B477-A9B41F1DD290}"/>
            </a:ext>
          </a:extLst>
        </p:cNvPr>
        <p:cNvGrpSpPr/>
        <p:nvPr/>
      </p:nvGrpSpPr>
      <p:grpSpPr>
        <a:xfrm>
          <a:off x="0" y="0"/>
          <a:ext cx="0" cy="0"/>
          <a:chOff x="0" y="0"/>
          <a:chExt cx="0" cy="0"/>
        </a:xfrm>
      </p:grpSpPr>
      <p:sp>
        <p:nvSpPr>
          <p:cNvPr id="4" name="Ellips 3">
            <a:extLst>
              <a:ext uri="{FF2B5EF4-FFF2-40B4-BE49-F238E27FC236}">
                <a16:creationId xmlns:a16="http://schemas.microsoft.com/office/drawing/2014/main" id="{2ADF4A50-0BA6-A773-5118-AF57F78B8E03}"/>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1CA8DEA1-22A1-6356-8379-8B66FDBCD1BE}"/>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7581E05D-F243-DDE7-E41D-9C682B0D8B29}"/>
              </a:ext>
            </a:extLst>
          </p:cNvPr>
          <p:cNvSpPr txBox="1"/>
          <p:nvPr/>
        </p:nvSpPr>
        <p:spPr>
          <a:xfrm>
            <a:off x="516654" y="869036"/>
            <a:ext cx="7184980" cy="646331"/>
          </a:xfrm>
          <a:prstGeom prst="rect">
            <a:avLst/>
          </a:prstGeom>
          <a:noFill/>
        </p:spPr>
        <p:txBody>
          <a:bodyPr wrap="none" rtlCol="0">
            <a:spAutoFit/>
          </a:bodyPr>
          <a:lstStyle/>
          <a:p>
            <a:r>
              <a:rPr lang="sv-SE" sz="3600" b="1">
                <a:solidFill>
                  <a:schemeClr val="bg1"/>
                </a:solidFill>
                <a:latin typeface="Georgia" panose="02040502050405020303" pitchFamily="18" charset="0"/>
              </a:rPr>
              <a:t>PRODUKTPLOCKANALYSER</a:t>
            </a:r>
            <a:endParaRPr lang="sv-SE" sz="4400" b="1">
              <a:solidFill>
                <a:schemeClr val="bg1"/>
              </a:solidFill>
              <a:latin typeface="Georgia" panose="02040502050405020303" pitchFamily="18" charset="0"/>
            </a:endParaRPr>
          </a:p>
        </p:txBody>
      </p:sp>
      <p:sp>
        <p:nvSpPr>
          <p:cNvPr id="13" name="Platshållare för bild 12">
            <a:extLst>
              <a:ext uri="{FF2B5EF4-FFF2-40B4-BE49-F238E27FC236}">
                <a16:creationId xmlns:a16="http://schemas.microsoft.com/office/drawing/2014/main" id="{F329B477-0825-F7B3-D70D-FA6180DE5694}"/>
              </a:ext>
            </a:extLst>
          </p:cNvPr>
          <p:cNvSpPr>
            <a:spLocks noGrp="1"/>
          </p:cNvSpPr>
          <p:nvPr>
            <p:ph type="pic" sz="quarter" idx="10"/>
          </p:nvPr>
        </p:nvSpPr>
        <p:spPr/>
        <p:txBody>
          <a:bodyPr/>
          <a:lstStyle/>
          <a:p>
            <a:endParaRPr lang="sv-SE"/>
          </a:p>
        </p:txBody>
      </p:sp>
      <p:sp>
        <p:nvSpPr>
          <p:cNvPr id="14" name="Platshållare för text 13">
            <a:extLst>
              <a:ext uri="{FF2B5EF4-FFF2-40B4-BE49-F238E27FC236}">
                <a16:creationId xmlns:a16="http://schemas.microsoft.com/office/drawing/2014/main" id="{D3B7DA8F-C5BD-D55B-C40F-94AD02D5ACC7}"/>
              </a:ext>
            </a:extLst>
          </p:cNvPr>
          <p:cNvSpPr>
            <a:spLocks noGrp="1"/>
          </p:cNvSpPr>
          <p:nvPr>
            <p:ph type="body" sz="quarter" idx="11"/>
          </p:nvPr>
        </p:nvSpPr>
        <p:spPr>
          <a:xfrm>
            <a:off x="749299" y="1689100"/>
            <a:ext cx="7898312" cy="4394200"/>
          </a:xfrm>
        </p:spPr>
        <p:txBody>
          <a:bodyPr>
            <a:normAutofit fontScale="92500" lnSpcReduction="10000"/>
          </a:bodyPr>
          <a:lstStyle/>
          <a:p>
            <a:r>
              <a:rPr lang="sv-SE" dirty="0"/>
              <a:t>24 produktplockanalyser på </a:t>
            </a:r>
            <a:br>
              <a:rPr lang="sv-SE" dirty="0"/>
            </a:br>
            <a:r>
              <a:rPr lang="sv-SE" dirty="0"/>
              <a:t>cirka 34 ton avfall</a:t>
            </a:r>
          </a:p>
          <a:p>
            <a:r>
              <a:rPr lang="sv-SE" dirty="0"/>
              <a:t>Sortering på avfallsfraktionerna:</a:t>
            </a:r>
          </a:p>
          <a:p>
            <a:pPr lvl="1"/>
            <a:r>
              <a:rPr lang="sv-SE" dirty="0"/>
              <a:t>Energiåtervinning (10 st.)</a:t>
            </a:r>
          </a:p>
          <a:p>
            <a:pPr lvl="1"/>
            <a:r>
              <a:rPr lang="sv-SE" dirty="0"/>
              <a:t>Hårdplast (4 st.)</a:t>
            </a:r>
          </a:p>
          <a:p>
            <a:pPr lvl="1"/>
            <a:r>
              <a:rPr lang="sv-SE" dirty="0"/>
              <a:t>Stoppade möbler (4 st.)</a:t>
            </a:r>
          </a:p>
          <a:p>
            <a:pPr lvl="1"/>
            <a:r>
              <a:rPr lang="sv-SE" dirty="0"/>
              <a:t>Trä (3 st.)</a:t>
            </a:r>
          </a:p>
          <a:p>
            <a:pPr lvl="1"/>
            <a:r>
              <a:rPr lang="sv-SE" dirty="0"/>
              <a:t>Obrännbart (inert) (2 st.)</a:t>
            </a:r>
          </a:p>
          <a:p>
            <a:pPr lvl="1"/>
            <a:r>
              <a:rPr lang="sv-SE" dirty="0"/>
              <a:t>Metallskrot (1 st.)</a:t>
            </a:r>
          </a:p>
          <a:p>
            <a:r>
              <a:rPr lang="sv-SE" dirty="0"/>
              <a:t>På följande platser:</a:t>
            </a:r>
          </a:p>
          <a:p>
            <a:pPr lvl="1"/>
            <a:r>
              <a:rPr lang="sv-SE" dirty="0"/>
              <a:t>Helsingborg (NSR)</a:t>
            </a:r>
          </a:p>
          <a:p>
            <a:pPr lvl="1"/>
            <a:r>
              <a:rPr lang="sv-SE" dirty="0"/>
              <a:t>Göteborg Kungsbacka, Landskrona, Svalöv (</a:t>
            </a:r>
            <a:r>
              <a:rPr lang="sv-SE" dirty="0" err="1"/>
              <a:t>EcoRetur</a:t>
            </a:r>
            <a:r>
              <a:rPr lang="sv-SE" dirty="0"/>
              <a:t>)</a:t>
            </a:r>
          </a:p>
          <a:p>
            <a:pPr lvl="1"/>
            <a:r>
              <a:rPr lang="sv-SE" dirty="0"/>
              <a:t>Järfälla (SÖRAB)</a:t>
            </a:r>
          </a:p>
          <a:p>
            <a:pPr lvl="1"/>
            <a:r>
              <a:rPr lang="sv-SE" dirty="0"/>
              <a:t>Skellefteå (Skellefteå kommun)</a:t>
            </a:r>
          </a:p>
          <a:p>
            <a:endParaRPr lang="sv-SE" dirty="0"/>
          </a:p>
          <a:p>
            <a:endParaRPr lang="sv-SE" dirty="0"/>
          </a:p>
          <a:p>
            <a:endParaRPr lang="sv-SE" dirty="0"/>
          </a:p>
        </p:txBody>
      </p:sp>
      <p:pic>
        <p:nvPicPr>
          <p:cNvPr id="2" name="Bildobjekt 1" descr="En bild som visar utomhus, nedskräpning, förorening, himmel&#10;&#10;Automatiskt genererad beskrivning">
            <a:extLst>
              <a:ext uri="{FF2B5EF4-FFF2-40B4-BE49-F238E27FC236}">
                <a16:creationId xmlns:a16="http://schemas.microsoft.com/office/drawing/2014/main" id="{59FA3BB5-1BAB-BBE1-D00B-90A4D8371EED}"/>
              </a:ext>
            </a:extLst>
          </p:cNvPr>
          <p:cNvPicPr>
            <a:picLocks noChangeAspect="1"/>
          </p:cNvPicPr>
          <p:nvPr/>
        </p:nvPicPr>
        <p:blipFill rotWithShape="1">
          <a:blip r:embed="rId3">
            <a:extLst>
              <a:ext uri="{28A0092B-C50C-407E-A947-70E740481C1C}">
                <a14:useLocalDpi xmlns:a14="http://schemas.microsoft.com/office/drawing/2010/main" val="0"/>
              </a:ext>
            </a:extLst>
          </a:blip>
          <a:srcRect t="5666" b="4891"/>
          <a:stretch/>
        </p:blipFill>
        <p:spPr bwMode="auto">
          <a:xfrm>
            <a:off x="6760034" y="1391898"/>
            <a:ext cx="5022547" cy="33689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9211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6B69"/>
        </a:solidFill>
        <a:effectLst/>
      </p:bgPr>
    </p:bg>
    <p:spTree>
      <p:nvGrpSpPr>
        <p:cNvPr id="1" name=""/>
        <p:cNvGrpSpPr/>
        <p:nvPr/>
      </p:nvGrpSpPr>
      <p:grpSpPr>
        <a:xfrm>
          <a:off x="0" y="0"/>
          <a:ext cx="0" cy="0"/>
          <a:chOff x="0" y="0"/>
          <a:chExt cx="0" cy="0"/>
        </a:xfrm>
      </p:grpSpPr>
      <p:sp>
        <p:nvSpPr>
          <p:cNvPr id="4" name="Ellips 3">
            <a:extLst>
              <a:ext uri="{FF2B5EF4-FFF2-40B4-BE49-F238E27FC236}">
                <a16:creationId xmlns:a16="http://schemas.microsoft.com/office/drawing/2014/main" id="{A85FC859-FC07-ECF5-BC18-D6E029E96D4E}"/>
              </a:ext>
            </a:extLst>
          </p:cNvPr>
          <p:cNvSpPr/>
          <p:nvPr/>
        </p:nvSpPr>
        <p:spPr>
          <a:xfrm>
            <a:off x="9006157" y="6104965"/>
            <a:ext cx="4341126" cy="4360394"/>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5C8EEFAA-C212-278E-9308-5127F3E6A888}"/>
              </a:ext>
            </a:extLst>
          </p:cNvPr>
          <p:cNvSpPr/>
          <p:nvPr/>
        </p:nvSpPr>
        <p:spPr>
          <a:xfrm>
            <a:off x="-40105" y="-32085"/>
            <a:ext cx="12280231" cy="6930189"/>
          </a:xfrm>
          <a:prstGeom prst="rect">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3028B9B5-DAF5-9913-B9BE-D83143CD6E94}"/>
              </a:ext>
            </a:extLst>
          </p:cNvPr>
          <p:cNvSpPr txBox="1"/>
          <p:nvPr/>
        </p:nvSpPr>
        <p:spPr>
          <a:xfrm>
            <a:off x="419118" y="281315"/>
            <a:ext cx="6009674" cy="1200329"/>
          </a:xfrm>
          <a:prstGeom prst="rect">
            <a:avLst/>
          </a:prstGeom>
          <a:noFill/>
        </p:spPr>
        <p:txBody>
          <a:bodyPr wrap="square" rtlCol="0">
            <a:spAutoFit/>
          </a:bodyPr>
          <a:lstStyle/>
          <a:p>
            <a:r>
              <a:rPr lang="sv-SE" sz="3600" b="1">
                <a:solidFill>
                  <a:schemeClr val="bg1"/>
                </a:solidFill>
                <a:latin typeface="Georgia" panose="02040502050405020303" pitchFamily="18" charset="0"/>
              </a:rPr>
              <a:t>Sorteringsprotokoll produktplockanalys</a:t>
            </a:r>
            <a:endParaRPr lang="sv-SE" sz="4400" b="1">
              <a:solidFill>
                <a:schemeClr val="bg1"/>
              </a:solidFill>
              <a:latin typeface="Georgia" panose="02040502050405020303" pitchFamily="18" charset="0"/>
            </a:endParaRPr>
          </a:p>
        </p:txBody>
      </p:sp>
      <p:sp>
        <p:nvSpPr>
          <p:cNvPr id="13" name="Platshållare för bild 12">
            <a:extLst>
              <a:ext uri="{FF2B5EF4-FFF2-40B4-BE49-F238E27FC236}">
                <a16:creationId xmlns:a16="http://schemas.microsoft.com/office/drawing/2014/main" id="{D1DDD83F-1288-025E-174D-BC57B496A982}"/>
              </a:ext>
            </a:extLst>
          </p:cNvPr>
          <p:cNvSpPr>
            <a:spLocks noGrp="1"/>
          </p:cNvSpPr>
          <p:nvPr>
            <p:ph type="pic" sz="quarter" idx="10"/>
          </p:nvPr>
        </p:nvSpPr>
        <p:spPr/>
        <p:txBody>
          <a:bodyPr/>
          <a:lstStyle/>
          <a:p>
            <a:endParaRPr lang="sv-SE"/>
          </a:p>
        </p:txBody>
      </p:sp>
      <p:sp>
        <p:nvSpPr>
          <p:cNvPr id="14" name="Platshållare för text 13">
            <a:extLst>
              <a:ext uri="{FF2B5EF4-FFF2-40B4-BE49-F238E27FC236}">
                <a16:creationId xmlns:a16="http://schemas.microsoft.com/office/drawing/2014/main" id="{5630B07C-94CE-2445-F353-EABA3C1ED74F}"/>
              </a:ext>
            </a:extLst>
          </p:cNvPr>
          <p:cNvSpPr>
            <a:spLocks noGrp="1"/>
          </p:cNvSpPr>
          <p:nvPr>
            <p:ph type="body" sz="quarter" idx="11"/>
          </p:nvPr>
        </p:nvSpPr>
        <p:spPr/>
        <p:txBody>
          <a:bodyPr>
            <a:normAutofit/>
          </a:bodyPr>
          <a:lstStyle/>
          <a:p>
            <a:r>
              <a:rPr lang="sv-SE"/>
              <a:t>Sortering i produktgrupper:</a:t>
            </a:r>
          </a:p>
          <a:p>
            <a:pPr lvl="1"/>
            <a:r>
              <a:rPr lang="sv-SE" sz="1800">
                <a:effectLst/>
                <a:latin typeface="Times New Roman" panose="02020603050405020304" pitchFamily="18" charset="0"/>
                <a:ea typeface="Times New Roman" panose="02020603050405020304" pitchFamily="18" charset="0"/>
              </a:rPr>
              <a:t>Textil och accessoarer</a:t>
            </a:r>
          </a:p>
          <a:p>
            <a:pPr lvl="1"/>
            <a:r>
              <a:rPr lang="sv-SE" sz="1800">
                <a:effectLst/>
                <a:latin typeface="Times New Roman" panose="02020603050405020304" pitchFamily="18" charset="0"/>
                <a:ea typeface="Times New Roman" panose="02020603050405020304" pitchFamily="18" charset="0"/>
              </a:rPr>
              <a:t>Möbler</a:t>
            </a:r>
          </a:p>
          <a:p>
            <a:pPr lvl="1"/>
            <a:r>
              <a:rPr lang="sv-SE" sz="1800">
                <a:effectLst/>
                <a:latin typeface="Times New Roman" panose="02020603050405020304" pitchFamily="18" charset="0"/>
                <a:ea typeface="Times New Roman" panose="02020603050405020304" pitchFamily="18" charset="0"/>
              </a:rPr>
              <a:t>Heminredning och husgeråd</a:t>
            </a:r>
          </a:p>
          <a:p>
            <a:pPr lvl="1"/>
            <a:r>
              <a:rPr lang="sv-SE" sz="1800">
                <a:effectLst/>
                <a:latin typeface="Times New Roman" panose="02020603050405020304" pitchFamily="18" charset="0"/>
                <a:ea typeface="Times New Roman" panose="02020603050405020304" pitchFamily="18" charset="0"/>
              </a:rPr>
              <a:t>Sport och fritid</a:t>
            </a:r>
          </a:p>
          <a:p>
            <a:pPr lvl="1"/>
            <a:r>
              <a:rPr lang="sv-SE" sz="1800">
                <a:effectLst/>
                <a:latin typeface="Times New Roman" panose="02020603050405020304" pitchFamily="18" charset="0"/>
                <a:ea typeface="Times New Roman" panose="02020603050405020304" pitchFamily="18" charset="0"/>
              </a:rPr>
              <a:t>Byggprodukter</a:t>
            </a:r>
          </a:p>
          <a:p>
            <a:pPr lvl="1"/>
            <a:r>
              <a:rPr lang="sv-SE" sz="1800">
                <a:effectLst/>
                <a:latin typeface="Times New Roman" panose="02020603050405020304" pitchFamily="18" charset="0"/>
                <a:ea typeface="Times New Roman" panose="02020603050405020304" pitchFamily="18" charset="0"/>
              </a:rPr>
              <a:t>Barn- och babyartiklar</a:t>
            </a:r>
          </a:p>
          <a:p>
            <a:pPr lvl="1"/>
            <a:r>
              <a:rPr lang="sv-SE" sz="1800">
                <a:effectLst/>
                <a:latin typeface="Times New Roman" panose="02020603050405020304" pitchFamily="18" charset="0"/>
                <a:ea typeface="Times New Roman" panose="02020603050405020304" pitchFamily="18" charset="0"/>
              </a:rPr>
              <a:t>Övrigt </a:t>
            </a:r>
          </a:p>
          <a:p>
            <a:r>
              <a:rPr lang="sv-SE"/>
              <a:t>Kvalitet: Bortskänkes och Säljbart</a:t>
            </a:r>
          </a:p>
          <a:p>
            <a:pPr marL="0" indent="0">
              <a:buNone/>
            </a:pPr>
            <a:endParaRPr lang="sv-SE"/>
          </a:p>
          <a:p>
            <a:endParaRPr lang="sv-SE"/>
          </a:p>
          <a:p>
            <a:endParaRPr lang="sv-SE"/>
          </a:p>
        </p:txBody>
      </p:sp>
      <p:pic>
        <p:nvPicPr>
          <p:cNvPr id="2" name="Bildobjekt 1" descr="En bild som visar text, kvitto, Teckensnitt, Parallell&#10;&#10;Automatiskt genererad beskrivning">
            <a:extLst>
              <a:ext uri="{FF2B5EF4-FFF2-40B4-BE49-F238E27FC236}">
                <a16:creationId xmlns:a16="http://schemas.microsoft.com/office/drawing/2014/main" id="{BE8CC65E-64E4-7030-23D6-AC51094894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4108" y="1297104"/>
            <a:ext cx="5679700" cy="3536153"/>
          </a:xfrm>
          <a:prstGeom prst="rect">
            <a:avLst/>
          </a:prstGeom>
          <a:noFill/>
          <a:ln w="6350">
            <a:solidFill>
              <a:schemeClr val="tx1"/>
            </a:solidFill>
          </a:ln>
        </p:spPr>
      </p:pic>
    </p:spTree>
    <p:extLst>
      <p:ext uri="{BB962C8B-B14F-4D97-AF65-F5344CB8AC3E}">
        <p14:creationId xmlns:p14="http://schemas.microsoft.com/office/powerpoint/2010/main" val="220500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AvfallSverige-tema_2024">
  <a:themeElements>
    <a:clrScheme name="AVS_2024">
      <a:dk1>
        <a:srgbClr val="F6F1E3"/>
      </a:dk1>
      <a:lt1>
        <a:srgbClr val="F6F1E3"/>
      </a:lt1>
      <a:dk2>
        <a:srgbClr val="103140"/>
      </a:dk2>
      <a:lt2>
        <a:srgbClr val="609291"/>
      </a:lt2>
      <a:accent1>
        <a:srgbClr val="004763"/>
      </a:accent1>
      <a:accent2>
        <a:srgbClr val="821946"/>
      </a:accent2>
      <a:accent3>
        <a:srgbClr val="C2A245"/>
      </a:accent3>
      <a:accent4>
        <a:srgbClr val="006665"/>
      </a:accent4>
      <a:accent5>
        <a:srgbClr val="AC6878"/>
      </a:accent5>
      <a:accent6>
        <a:srgbClr val="A6BDBC"/>
      </a:accent6>
      <a:hlink>
        <a:srgbClr val="FFFFFE"/>
      </a:hlink>
      <a:folHlink>
        <a:srgbClr val="C2A145"/>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fallSverige-tema_2024" id="{4CD7FB37-0B74-A14B-A430-8392E12B5DFB}" vid="{128B1696-8250-8945-AB4F-7FA4F89C1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cf1dfa7-90b3-46ec-8897-c206e4c43be8" xsi:nil="true"/>
    <lcf76f155ced4ddcb4097134ff3c332f xmlns="34ccc8df-0b16-4a32-bfed-dc4ee0391b96">
      <Terms xmlns="http://schemas.microsoft.com/office/infopath/2007/PartnerControls"/>
    </lcf76f155ced4ddcb4097134ff3c332f>
    <Status xmlns="34ccc8df-0b16-4a32-bfed-dc4ee0391b96">Aktiv</Status>
    <Uppdragsnummer xmlns="34ccc8df-0b16-4a32-bfed-dc4ee0391b96" xsi:nil="true"/>
    <Typ_x0020_av_x0020_uppdrag xmlns="34ccc8df-0b16-4a32-bfed-dc4ee0391b96" xsi:nil="true"/>
    <Kund xmlns="34ccc8df-0b16-4a32-bfed-dc4ee0391b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9AFC9E943139F499A94708AA1A9B860" ma:contentTypeVersion="22" ma:contentTypeDescription="Skapa ett nytt dokument." ma:contentTypeScope="" ma:versionID="d9fa6eef9e6a4c337dec695db5dbf8ac">
  <xsd:schema xmlns:xsd="http://www.w3.org/2001/XMLSchema" xmlns:xs="http://www.w3.org/2001/XMLSchema" xmlns:p="http://schemas.microsoft.com/office/2006/metadata/properties" xmlns:ns2="34ccc8df-0b16-4a32-bfed-dc4ee0391b96" xmlns:ns3="fcf1dfa7-90b3-46ec-8897-c206e4c43be8" targetNamespace="http://schemas.microsoft.com/office/2006/metadata/properties" ma:root="true" ma:fieldsID="294f5bafa9145114c06f7953a12cf33f" ns2:_="" ns3:_="">
    <xsd:import namespace="34ccc8df-0b16-4a32-bfed-dc4ee0391b96"/>
    <xsd:import namespace="fcf1dfa7-90b3-46ec-8897-c206e4c43be8"/>
    <xsd:element name="properties">
      <xsd:complexType>
        <xsd:sequence>
          <xsd:element name="documentManagement">
            <xsd:complexType>
              <xsd:all>
                <xsd:element ref="ns2:MediaServiceMetadata" minOccurs="0"/>
                <xsd:element ref="ns2:MediaServiceFastMetadata" minOccurs="0"/>
                <xsd:element ref="ns2:Kund" minOccurs="0"/>
                <xsd:element ref="ns2:Uppdragsnummer" minOccurs="0"/>
                <xsd:element ref="ns2:Status" minOccurs="0"/>
                <xsd:element ref="ns2:Typ_x0020_av_x0020_uppdrag"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cc8df-0b16-4a32-bfed-dc4ee0391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Kund" ma:index="10" nillable="true" ma:displayName="Kund" ma:internalName="Kund">
      <xsd:simpleType>
        <xsd:restriction base="dms:Text">
          <xsd:maxLength value="255"/>
        </xsd:restriction>
      </xsd:simpleType>
    </xsd:element>
    <xsd:element name="Uppdragsnummer" ma:index="11" nillable="true" ma:displayName="Uppdragsnummer" ma:internalName="Uppdragsnummer">
      <xsd:simpleType>
        <xsd:restriction base="dms:Number"/>
      </xsd:simpleType>
    </xsd:element>
    <xsd:element name="Status" ma:index="12" nillable="true" ma:displayName="Status" ma:default="Aktiv" ma:format="Dropdown" ma:internalName="Status">
      <xsd:simpleType>
        <xsd:restriction base="dms:Choice">
          <xsd:enumeration value="Aktiv"/>
          <xsd:enumeration value="Avslutad"/>
        </xsd:restriction>
      </xsd:simpleType>
    </xsd:element>
    <xsd:element name="Typ_x0020_av_x0020_uppdrag" ma:index="13" nillable="true" ma:displayName="Typ av uppdrag" ma:format="Dropdown" ma:internalName="Typ_x0020_av_x0020_uppdrag">
      <xsd:simpleType>
        <xsd:restriction base="dms:Choice">
          <xsd:enumeration value="Avfallsplan"/>
          <xsd:enumeration value="Avfallstaxa"/>
          <xsd:enumeration value="Avfallsföreskrifter"/>
          <xsd:enumeration value="Dagvatten"/>
          <xsd:enumeration value="Förebyggande"/>
          <xsd:enumeration value="MKB"/>
          <xsd:enumeration value="Tillstånd"/>
          <xsd:enumeration value="Upphandling"/>
          <xsd:enumeration value="Utbildning/föredragshållare"/>
          <xsd:enumeration value="Utredning insamlingssystem"/>
          <xsd:enumeration value="Övrigt"/>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Location" ma:index="19"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Bildmarkeringar" ma:readOnly="false" ma:fieldId="{5cf76f15-5ced-4ddc-b409-7134ff3c332f}" ma:taxonomyMulti="true" ma:sspId="186d8e62-379e-45d2-9010-c94c0ef18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f1dfa7-90b3-46ec-8897-c206e4c43be8"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7" nillable="true" ma:displayName="Taxonomy Catch All Column" ma:hidden="true" ma:list="{98881813-d9f1-4f65-b413-69a2e608992d}" ma:internalName="TaxCatchAll" ma:showField="CatchAllData" ma:web="fcf1dfa7-90b3-46ec-8897-c206e4c43b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D1E9EA-1243-41CF-882B-43D84F9E6C8F}">
  <ds:schemaRefs>
    <ds:schemaRef ds:uri="34ccc8df-0b16-4a32-bfed-dc4ee0391b96"/>
    <ds:schemaRef ds:uri="http://purl.org/dc/dcmitype/"/>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fcf1dfa7-90b3-46ec-8897-c206e4c43be8"/>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68A109BA-7A5B-4AC6-B583-486B5ACEBEEE}">
  <ds:schemaRefs>
    <ds:schemaRef ds:uri="34ccc8df-0b16-4a32-bfed-dc4ee0391b96"/>
    <ds:schemaRef ds:uri="fcf1dfa7-90b3-46ec-8897-c206e4c43b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7AE442-C8D1-4F5B-B22B-84ABF0F83C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AvfallSverige-mall</Template>
  <TotalTime>33</TotalTime>
  <Words>677</Words>
  <Application>Microsoft Macintosh PowerPoint</Application>
  <PresentationFormat>Bredbild</PresentationFormat>
  <Paragraphs>126</Paragraphs>
  <Slides>17</Slides>
  <Notes>12</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17</vt:i4>
      </vt:variant>
    </vt:vector>
  </HeadingPairs>
  <TitlesOfParts>
    <vt:vector size="23" baseType="lpstr">
      <vt:lpstr>Arial</vt:lpstr>
      <vt:lpstr>Calibri</vt:lpstr>
      <vt:lpstr>Georgia</vt:lpstr>
      <vt:lpstr>Times New Roman</vt:lpstr>
      <vt:lpstr>Wingdings</vt:lpstr>
      <vt:lpstr>AvfallSverige-tema_2024</vt:lpstr>
      <vt:lpstr>Manual för plockanalys  av grovavfall, inklusive produktplockanalys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Louise Sörme;Sandra Lindblom</dc:creator>
  <cp:keywords/>
  <dc:description/>
  <cp:lastModifiedBy>Jessica Christiansen</cp:lastModifiedBy>
  <cp:revision>9</cp:revision>
  <dcterms:created xsi:type="dcterms:W3CDTF">2024-01-22T07:33:06Z</dcterms:created>
  <dcterms:modified xsi:type="dcterms:W3CDTF">2024-10-18T13:14:12Z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0x010100A2F0A8CD54359D41966337CA92D247D4</vt:lpwstr>
  </property>
  <property fmtid="{D5CDD505-2E9C-101B-9397-08002B2CF9AE}" pid="3" name="MediaServiceImageTags">
    <vt:lpwstr/>
  </property>
  <property fmtid="{D5CDD505-2E9C-101B-9397-08002B2CF9AE}" pid="4" name="Status">
    <vt:lpwstr>Aktiv</vt:lpwstr>
  </property>
</Properties>
</file>