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70" r:id="rId6"/>
    <p:sldId id="268" r:id="rId7"/>
    <p:sldId id="26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/>
    <p:restoredTop sz="94684"/>
  </p:normalViewPr>
  <p:slideViewPr>
    <p:cSldViewPr snapToGrid="0" snapToObjects="1">
      <p:cViewPr varScale="1">
        <p:scale>
          <a:sx n="107" d="100"/>
          <a:sy n="107" d="100"/>
        </p:scale>
        <p:origin x="168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ritta.moutakis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2020:13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Hantering av asbest på återvinningscentraler och avfallsanläggningar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Maj 2020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223362"/>
            <a:ext cx="7008123" cy="487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Katarina Engblom,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1800" dirty="0">
                <a:solidFill>
                  <a:schemeClr val="tx1"/>
                </a:solidFill>
              </a:rPr>
              <a:t>Jesper Andersson,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1800" dirty="0">
                <a:solidFill>
                  <a:schemeClr val="tx1"/>
                </a:solidFill>
              </a:rPr>
              <a:t>Malin Fransson,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1800" dirty="0">
                <a:solidFill>
                  <a:schemeClr val="tx1"/>
                </a:solidFill>
              </a:rPr>
              <a:t>Agnes Brolin,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1800" dirty="0">
                <a:solidFill>
                  <a:schemeClr val="tx1"/>
                </a:solidFill>
              </a:rPr>
              <a:t>Emelie Hjort,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endParaRPr lang="sv-SE" sz="1800" dirty="0"/>
          </a:p>
          <a:p>
            <a:r>
              <a:rPr lang="sv-SE" sz="18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Katarina Engblom,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r>
              <a:rPr lang="sv-SE" sz="1800" dirty="0">
                <a:solidFill>
                  <a:schemeClr val="tx1"/>
                </a:solidFill>
              </a:rPr>
              <a:t>Jesper Andersson, </a:t>
            </a:r>
            <a:r>
              <a:rPr lang="sv-SE" sz="1800" dirty="0" err="1">
                <a:solidFill>
                  <a:schemeClr val="tx1"/>
                </a:solidFill>
              </a:rPr>
              <a:t>Sweco</a:t>
            </a:r>
            <a:r>
              <a:rPr lang="sv-SE" sz="1800" dirty="0">
                <a:solidFill>
                  <a:schemeClr val="tx1"/>
                </a:solidFill>
              </a:rPr>
              <a:t> Environment</a:t>
            </a:r>
          </a:p>
          <a:p>
            <a:endParaRPr lang="sv-SE" sz="1800" dirty="0"/>
          </a:p>
          <a:p>
            <a:r>
              <a:rPr lang="sv-SE" sz="18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1800" dirty="0">
                <a:solidFill>
                  <a:schemeClr val="tx1"/>
                </a:solidFill>
              </a:rPr>
              <a:t>Avfall Sveriges utvecklingssatsning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Projektorganisation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40D9486-61C2-8F41-9BC2-1A21A7C6A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383" y="641268"/>
            <a:ext cx="3948925" cy="557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 anchor="ctr">
            <a:normAutofit/>
          </a:bodyPr>
          <a:lstStyle/>
          <a:p>
            <a:r>
              <a:rPr lang="sv-SE"/>
              <a:t>Bakgrund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1EF0823-F679-44B6-8874-F49B26D4A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299368"/>
            <a:ext cx="7008812" cy="4259263"/>
          </a:xfrm>
        </p:spPr>
        <p:txBody>
          <a:bodyPr>
            <a:normAutofit/>
          </a:bodyPr>
          <a:lstStyle/>
          <a:p>
            <a:r>
              <a:rPr lang="sv-SE" sz="1700" dirty="0"/>
              <a:t>Trots att asbest varit förbjudet i Sverige sedan 1982 finns materialet fortfarande kvar i många äldre byggnader och produkter och förr eller senare ska detta hanteras som ett avfall.</a:t>
            </a:r>
          </a:p>
          <a:p>
            <a:endParaRPr lang="sv-SE" sz="1700" dirty="0"/>
          </a:p>
          <a:p>
            <a:r>
              <a:rPr lang="sv-SE" sz="1700" dirty="0"/>
              <a:t>Kunskapen om asbest har minskat</a:t>
            </a:r>
          </a:p>
          <a:p>
            <a:r>
              <a:rPr lang="sv-SE" sz="1700" dirty="0"/>
              <a:t>Inte medveten om hälsorisker eller hur asbestavfall ska hanteras</a:t>
            </a:r>
          </a:p>
          <a:p>
            <a:r>
              <a:rPr lang="sv-SE" sz="1700" dirty="0"/>
              <a:t>Svårt känna igen</a:t>
            </a:r>
          </a:p>
          <a:p>
            <a:r>
              <a:rPr lang="sv-SE" sz="1700" dirty="0"/>
              <a:t>Hur ska gällande regelverk tolkas på ÅVC och avfallsanläggningar</a:t>
            </a:r>
          </a:p>
          <a:p>
            <a:r>
              <a:rPr lang="sv-SE" sz="1700" dirty="0"/>
              <a:t>Lämpliga skyddsåtgärder och rutiner</a:t>
            </a:r>
          </a:p>
          <a:p>
            <a:pPr marL="0" indent="0">
              <a:buNone/>
            </a:pPr>
            <a:endParaRPr lang="sv-SE" sz="1700" dirty="0"/>
          </a:p>
          <a:p>
            <a:r>
              <a:rPr lang="sv-SE" sz="1700" dirty="0"/>
              <a:t>”Ett problemavfall”</a:t>
            </a:r>
          </a:p>
          <a:p>
            <a:pPr marL="0" indent="0">
              <a:buNone/>
            </a:pPr>
            <a:r>
              <a:rPr lang="sv-SE" sz="1700" dirty="0"/>
              <a:t>”Kunskapslyft” = Ett behov när äldre generationer börjar gå i pension</a:t>
            </a:r>
          </a:p>
        </p:txBody>
      </p:sp>
      <p:pic>
        <p:nvPicPr>
          <p:cNvPr id="6" name="Platshållare för bild 5">
            <a:extLst>
              <a:ext uri="{FF2B5EF4-FFF2-40B4-BE49-F238E27FC236}">
                <a16:creationId xmlns:a16="http://schemas.microsoft.com/office/drawing/2014/main" id="{EC7B0B90-ED56-461B-9C4A-D7C83EC3AC6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7946" r="11808" b="-4"/>
          <a:stretch/>
        </p:blipFill>
        <p:spPr>
          <a:xfrm>
            <a:off x="7942263" y="1397000"/>
            <a:ext cx="3733800" cy="4259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 anchor="ctr">
            <a:normAutofit/>
          </a:bodyPr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/>
          <a:p>
            <a:r>
              <a:rPr lang="sv-SE" dirty="0"/>
              <a:t>En rapport med: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Allmän fakta om asbest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Bilder och fakta om olika typer av avfallsslag som kan innehålla asbest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Slutsatser från intervjuer med 13 avfallsverksamheter och erfarenheter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Beskrivning av relevanta regler och krav för asbest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Rekommendationer som baseras på försiktighetsprincipen, på erfarenheter och på ”goda och dåliga exempel”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8" name="Platshållare för bild 7" descr="En bild som visar sitter, bord, gul, tårta&#10;&#10;Automatiskt genererad beskrivning">
            <a:extLst>
              <a:ext uri="{FF2B5EF4-FFF2-40B4-BE49-F238E27FC236}">
                <a16:creationId xmlns:a16="http://schemas.microsoft.com/office/drawing/2014/main" id="{CD1D13F5-D64D-421A-857A-D1B01ABAF1E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8" r="17138"/>
          <a:stretch>
            <a:fillRect/>
          </a:stretch>
        </p:blipFill>
        <p:spPr>
          <a:xfrm>
            <a:off x="7942263" y="1397000"/>
            <a:ext cx="3733800" cy="425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7" cy="4258203"/>
          </a:xfrm>
        </p:spPr>
        <p:txBody>
          <a:bodyPr>
            <a:normAutofit/>
          </a:bodyPr>
          <a:lstStyle/>
          <a:p>
            <a:r>
              <a:rPr lang="sv-SE" b="1" dirty="0"/>
              <a:t>Det finns hälsorisker med att hantera asbest</a:t>
            </a:r>
          </a:p>
          <a:p>
            <a:endParaRPr lang="sv-SE" b="1" dirty="0"/>
          </a:p>
          <a:p>
            <a:r>
              <a:rPr lang="sv-SE" b="1" dirty="0"/>
              <a:t>Vilka regler gäller för avfallsbranschen?</a:t>
            </a:r>
          </a:p>
          <a:p>
            <a:r>
              <a:rPr lang="sv-SE" dirty="0"/>
              <a:t>AFS 2006:1 gäller för varje verksamhet som medför risk för exponering av asbest men föreskrifterna ställer högst krav på yrkesmässig rivning, bearbetning </a:t>
            </a:r>
            <a:r>
              <a:rPr lang="sv-SE" dirty="0" err="1"/>
              <a:t>o.dyl</a:t>
            </a:r>
            <a:r>
              <a:rPr lang="sv-SE" dirty="0"/>
              <a:t>. av asbest. </a:t>
            </a:r>
          </a:p>
          <a:p>
            <a:r>
              <a:rPr lang="sv-SE" dirty="0"/>
              <a:t>Dvs bedömningen är att en normal hantering vid en avfallsanläggning generellt inte är att jämföra med rivning mm, men som verksamhetsutövare måste man alltid göra en bedömning i varje enskilt fall.</a:t>
            </a:r>
          </a:p>
          <a:p>
            <a:endParaRPr lang="sv-SE" dirty="0"/>
          </a:p>
          <a:p>
            <a:r>
              <a:rPr lang="sv-SE" b="1" dirty="0"/>
              <a:t>Icke yrkesmässig hantering av asbest</a:t>
            </a:r>
          </a:p>
          <a:p>
            <a:r>
              <a:rPr lang="sv-SE" dirty="0"/>
              <a:t>Det är ett problem att föreskrifterna inte gäller för privatpersoner som hanterar asbest.</a:t>
            </a:r>
          </a:p>
        </p:txBody>
      </p:sp>
    </p:spTree>
    <p:extLst>
      <p:ext uri="{BB962C8B-B14F-4D97-AF65-F5344CB8AC3E}">
        <p14:creationId xmlns:p14="http://schemas.microsoft.com/office/powerpoint/2010/main" val="256551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Rekommendationer, ett urval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7" cy="425820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sv-SE" sz="2400" dirty="0"/>
              <a:t>Försiktighetsprincipen gäller när man hanterar asbest och viktigast är att minimera riskerna för exponering. </a:t>
            </a:r>
          </a:p>
          <a:p>
            <a:pPr marL="342900" lvl="1" indent="-342900">
              <a:spcBef>
                <a:spcPts val="1000"/>
              </a:spcBef>
              <a:buFont typeface="Arial" charset="0"/>
              <a:buChar char="•"/>
            </a:pPr>
            <a:r>
              <a:rPr lang="sv-SE" sz="2400" dirty="0"/>
              <a:t>Risken med att inte ta hand om asbestavfall större än riskerna med att ta hand om det på ett bra och säkert sätt.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400" dirty="0"/>
              <a:t>Ställ krav på att asbest ska lämnas inplastat och förseglat med tejp. Erbjud </a:t>
            </a:r>
            <a:r>
              <a:rPr lang="sv-SE" sz="2400" dirty="0" err="1"/>
              <a:t>byggplast</a:t>
            </a:r>
            <a:r>
              <a:rPr lang="sv-SE" sz="2400" dirty="0"/>
              <a:t> och tejp om någon kommer med asbest som inte är inplastat.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400" dirty="0"/>
              <a:t>Bättre med bra och säker asbestmottagning på enstaka ÅVC än halvbra på flera anläggningar.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400" dirty="0"/>
              <a:t>Maskiner som arbetar på deponin ska vara anpassade för detta. Bör även gälla alla yrkesmässiga transporter som till deponin.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Britta Moutakis, rådgivare för återbruk, återvinningscentraler, insamling av farligt avfall och el-avfall</a:t>
            </a:r>
          </a:p>
          <a:p>
            <a:r>
              <a:rPr lang="sv-SE" kern="0" dirty="0"/>
              <a:t>Tel. 040-35 66 14, e-post: </a:t>
            </a:r>
            <a:r>
              <a:rPr lang="sv-SE" kern="0" dirty="0">
                <a:hlinkClick r:id="rId3"/>
              </a:rPr>
              <a:t>britta.moutakis@avfallsverige.se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Johan Fagerqvist, rådgivare för deponerings- och avfallsanläggningar</a:t>
            </a:r>
          </a:p>
          <a:p>
            <a:r>
              <a:rPr lang="sv-SE" kern="0" dirty="0"/>
              <a:t>Tel. 040- 35 66 24, e-post: </a:t>
            </a:r>
            <a:r>
              <a:rPr lang="sv-SE" kern="0" dirty="0" err="1"/>
              <a:t>johan.fagerqvist@avfallsverige.se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473</Words>
  <Application>Microsoft Macintosh PowerPoint</Application>
  <PresentationFormat>Bredbild</PresentationFormat>
  <Paragraphs>59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AvfallSverige-mall</vt:lpstr>
      <vt:lpstr>Hantering av asbest på återvinningscentraler och avfallsanläggningar</vt:lpstr>
      <vt:lpstr>Projektorganisation</vt:lpstr>
      <vt:lpstr>Bakgrund</vt:lpstr>
      <vt:lpstr>Resultat</vt:lpstr>
      <vt:lpstr>Slutsatser</vt:lpstr>
      <vt:lpstr>Rekommendationer, ett urval</vt:lpstr>
      <vt:lpstr>Rapportinformation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Engblom, Katarina</dc:creator>
  <cp:lastModifiedBy>Josefin Berglund</cp:lastModifiedBy>
  <cp:revision>13</cp:revision>
  <dcterms:created xsi:type="dcterms:W3CDTF">2020-04-06T21:36:24Z</dcterms:created>
  <dcterms:modified xsi:type="dcterms:W3CDTF">2020-05-15T08:33:30Z</dcterms:modified>
</cp:coreProperties>
</file>