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6"/>
  </p:notesMasterIdLst>
  <p:sldIdLst>
    <p:sldId id="288" r:id="rId5"/>
    <p:sldId id="272" r:id="rId6"/>
    <p:sldId id="284" r:id="rId7"/>
    <p:sldId id="273" r:id="rId8"/>
    <p:sldId id="277" r:id="rId9"/>
    <p:sldId id="290" r:id="rId10"/>
    <p:sldId id="283" r:id="rId11"/>
    <p:sldId id="291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1E6589-A183-3EB7-0BAE-FF687B383E80}" name="Yevgeniya Arushanyan" initials="YA" userId="S::yevgeniya.arushanyan@ramboll.se::57ddd114-c0d8-4644-b64d-47d1c9a54e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5E7"/>
    <a:srgbClr val="FFFFFF"/>
    <a:srgbClr val="0F6B69"/>
    <a:srgbClr val="487574"/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92"/>
  </p:normalViewPr>
  <p:slideViewPr>
    <p:cSldViewPr snapToGrid="0" snapToObjects="1">
      <p:cViewPr varScale="1">
        <p:scale>
          <a:sx n="128" d="100"/>
          <a:sy n="128" d="100"/>
        </p:scale>
        <p:origin x="4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c Lassesson" userId="37116ee4-9fa7-46cb-9431-5f50d9e85c74" providerId="ADAL" clId="{769211A3-7514-4FD3-B6C8-A06CA9F94BA3}"/>
    <pc:docChg chg="undo custSel addSld modSld">
      <pc:chgData name="Henric Lassesson" userId="37116ee4-9fa7-46cb-9431-5f50d9e85c74" providerId="ADAL" clId="{769211A3-7514-4FD3-B6C8-A06CA9F94BA3}" dt="2025-03-07T14:18:14.273" v="30" actId="20577"/>
      <pc:docMkLst>
        <pc:docMk/>
      </pc:docMkLst>
      <pc:sldChg chg="addSp delSp modSp mod">
        <pc:chgData name="Henric Lassesson" userId="37116ee4-9fa7-46cb-9431-5f50d9e85c74" providerId="ADAL" clId="{769211A3-7514-4FD3-B6C8-A06CA9F94BA3}" dt="2025-03-06T09:06:01.036" v="15" actId="478"/>
        <pc:sldMkLst>
          <pc:docMk/>
          <pc:sldMk cId="2342836648" sldId="284"/>
        </pc:sldMkLst>
        <pc:spChg chg="add del mod">
          <ac:chgData name="Henric Lassesson" userId="37116ee4-9fa7-46cb-9431-5f50d9e85c74" providerId="ADAL" clId="{769211A3-7514-4FD3-B6C8-A06CA9F94BA3}" dt="2025-03-05T14:54:08.191" v="1"/>
          <ac:spMkLst>
            <pc:docMk/>
            <pc:sldMk cId="2342836648" sldId="284"/>
            <ac:spMk id="5" creationId="{E66247B2-6F75-FED9-50D8-F6CCA29C7E6E}"/>
          </ac:spMkLst>
        </pc:spChg>
        <pc:spChg chg="add del mod">
          <ac:chgData name="Henric Lassesson" userId="37116ee4-9fa7-46cb-9431-5f50d9e85c74" providerId="ADAL" clId="{769211A3-7514-4FD3-B6C8-A06CA9F94BA3}" dt="2025-03-06T09:06:01.036" v="15" actId="478"/>
          <ac:spMkLst>
            <pc:docMk/>
            <pc:sldMk cId="2342836648" sldId="284"/>
            <ac:spMk id="10" creationId="{43CD7E4E-2D4A-8527-659A-4F3CD35BB560}"/>
          </ac:spMkLst>
        </pc:spChg>
        <pc:picChg chg="add mod">
          <ac:chgData name="Henric Lassesson" userId="37116ee4-9fa7-46cb-9431-5f50d9e85c74" providerId="ADAL" clId="{769211A3-7514-4FD3-B6C8-A06CA9F94BA3}" dt="2025-03-05T14:54:17.449" v="2" actId="18653"/>
          <ac:picMkLst>
            <pc:docMk/>
            <pc:sldMk cId="2342836648" sldId="284"/>
            <ac:picMk id="6" creationId="{6E1E07DB-B543-9A2D-F774-D35A96E2206E}"/>
          </ac:picMkLst>
        </pc:picChg>
        <pc:picChg chg="add del mod">
          <ac:chgData name="Henric Lassesson" userId="37116ee4-9fa7-46cb-9431-5f50d9e85c74" providerId="ADAL" clId="{769211A3-7514-4FD3-B6C8-A06CA9F94BA3}" dt="2025-03-06T09:04:39.109" v="7"/>
          <ac:picMkLst>
            <pc:docMk/>
            <pc:sldMk cId="2342836648" sldId="284"/>
            <ac:picMk id="7" creationId="{6F258118-3928-8F23-8791-9415934C56F6}"/>
          </ac:picMkLst>
        </pc:picChg>
        <pc:picChg chg="add del mod">
          <ac:chgData name="Henric Lassesson" userId="37116ee4-9fa7-46cb-9431-5f50d9e85c74" providerId="ADAL" clId="{769211A3-7514-4FD3-B6C8-A06CA9F94BA3}" dt="2025-03-06T09:06:00.118" v="14"/>
          <ac:picMkLst>
            <pc:docMk/>
            <pc:sldMk cId="2342836648" sldId="284"/>
            <ac:picMk id="13" creationId="{DB9D5B63-AD67-1A68-1ADD-2015D05FB3AB}"/>
          </ac:picMkLst>
        </pc:picChg>
        <pc:picChg chg="add del">
          <ac:chgData name="Henric Lassesson" userId="37116ee4-9fa7-46cb-9431-5f50d9e85c74" providerId="ADAL" clId="{769211A3-7514-4FD3-B6C8-A06CA9F94BA3}" dt="2025-03-06T09:06:01.036" v="15" actId="478"/>
          <ac:picMkLst>
            <pc:docMk/>
            <pc:sldMk cId="2342836648" sldId="284"/>
            <ac:picMk id="1026" creationId="{79BC0722-171D-ABD6-D0FB-4D48510FEF25}"/>
          </ac:picMkLst>
        </pc:picChg>
        <pc:picChg chg="del">
          <ac:chgData name="Henric Lassesson" userId="37116ee4-9fa7-46cb-9431-5f50d9e85c74" providerId="ADAL" clId="{769211A3-7514-4FD3-B6C8-A06CA9F94BA3}" dt="2025-03-05T14:54:04.590" v="0" actId="478"/>
          <ac:picMkLst>
            <pc:docMk/>
            <pc:sldMk cId="2342836648" sldId="284"/>
            <ac:picMk id="1042" creationId="{1639C431-EC49-9A61-F6F2-D67D94F929DC}"/>
          </ac:picMkLst>
        </pc:picChg>
      </pc:sldChg>
      <pc:sldChg chg="modSp mod">
        <pc:chgData name="Henric Lassesson" userId="37116ee4-9fa7-46cb-9431-5f50d9e85c74" providerId="ADAL" clId="{769211A3-7514-4FD3-B6C8-A06CA9F94BA3}" dt="2025-03-07T14:18:14.273" v="30" actId="20577"/>
        <pc:sldMkLst>
          <pc:docMk/>
          <pc:sldMk cId="3518345915" sldId="288"/>
        </pc:sldMkLst>
        <pc:spChg chg="mod">
          <ac:chgData name="Henric Lassesson" userId="37116ee4-9fa7-46cb-9431-5f50d9e85c74" providerId="ADAL" clId="{769211A3-7514-4FD3-B6C8-A06CA9F94BA3}" dt="2025-03-07T14:18:14.273" v="30" actId="20577"/>
          <ac:spMkLst>
            <pc:docMk/>
            <pc:sldMk cId="3518345915" sldId="288"/>
            <ac:spMk id="4" creationId="{210785B9-FF2F-1FDA-5D49-0E25ADF16765}"/>
          </ac:spMkLst>
        </pc:spChg>
        <pc:spChg chg="mod">
          <ac:chgData name="Henric Lassesson" userId="37116ee4-9fa7-46cb-9431-5f50d9e85c74" providerId="ADAL" clId="{769211A3-7514-4FD3-B6C8-A06CA9F94BA3}" dt="2025-03-07T14:18:08.980" v="28" actId="20577"/>
          <ac:spMkLst>
            <pc:docMk/>
            <pc:sldMk cId="3518345915" sldId="288"/>
            <ac:spMk id="5" creationId="{76657F26-6EC7-7E81-CA82-E0EDB3AE5B09}"/>
          </ac:spMkLst>
        </pc:spChg>
      </pc:sldChg>
      <pc:sldChg chg="addSp delSp modSp add mod setBg">
        <pc:chgData name="Henric Lassesson" userId="37116ee4-9fa7-46cb-9431-5f50d9e85c74" providerId="ADAL" clId="{769211A3-7514-4FD3-B6C8-A06CA9F94BA3}" dt="2025-03-06T09:06:42.485" v="26" actId="18653"/>
        <pc:sldMkLst>
          <pc:docMk/>
          <pc:sldMk cId="1506577735" sldId="292"/>
        </pc:sldMkLst>
        <pc:spChg chg="add del mod">
          <ac:chgData name="Henric Lassesson" userId="37116ee4-9fa7-46cb-9431-5f50d9e85c74" providerId="ADAL" clId="{769211A3-7514-4FD3-B6C8-A06CA9F94BA3}" dt="2025-03-06T09:06:18.121" v="18"/>
          <ac:spMkLst>
            <pc:docMk/>
            <pc:sldMk cId="1506577735" sldId="292"/>
            <ac:spMk id="5" creationId="{F5846382-FDFA-EF6E-4989-C3031466BA9E}"/>
          </ac:spMkLst>
        </pc:spChg>
        <pc:spChg chg="add del mod">
          <ac:chgData name="Henric Lassesson" userId="37116ee4-9fa7-46cb-9431-5f50d9e85c74" providerId="ADAL" clId="{769211A3-7514-4FD3-B6C8-A06CA9F94BA3}" dt="2025-03-06T09:06:39.547" v="23"/>
          <ac:spMkLst>
            <pc:docMk/>
            <pc:sldMk cId="1506577735" sldId="292"/>
            <ac:spMk id="11" creationId="{0C6B1DA8-45FC-FB51-DD75-13B0A7F92FC8}"/>
          </ac:spMkLst>
        </pc:spChg>
        <pc:picChg chg="del">
          <ac:chgData name="Henric Lassesson" userId="37116ee4-9fa7-46cb-9431-5f50d9e85c74" providerId="ADAL" clId="{769211A3-7514-4FD3-B6C8-A06CA9F94BA3}" dt="2025-03-06T09:06:15.241" v="17" actId="478"/>
          <ac:picMkLst>
            <pc:docMk/>
            <pc:sldMk cId="1506577735" sldId="292"/>
            <ac:picMk id="6" creationId="{6E1E07DB-B543-9A2D-F774-D35A96E2206E}"/>
          </ac:picMkLst>
        </pc:picChg>
        <pc:picChg chg="add mod">
          <ac:chgData name="Henric Lassesson" userId="37116ee4-9fa7-46cb-9431-5f50d9e85c74" providerId="ADAL" clId="{769211A3-7514-4FD3-B6C8-A06CA9F94BA3}" dt="2025-03-06T09:06:21.563" v="21" actId="18653"/>
          <ac:picMkLst>
            <pc:docMk/>
            <pc:sldMk cId="1506577735" sldId="292"/>
            <ac:picMk id="8" creationId="{064E4F67-68FF-6213-7771-145204786576}"/>
          </ac:picMkLst>
        </pc:picChg>
        <pc:picChg chg="add mod">
          <ac:chgData name="Henric Lassesson" userId="37116ee4-9fa7-46cb-9431-5f50d9e85c74" providerId="ADAL" clId="{769211A3-7514-4FD3-B6C8-A06CA9F94BA3}" dt="2025-03-06T09:06:42.485" v="26" actId="18653"/>
          <ac:picMkLst>
            <pc:docMk/>
            <pc:sldMk cId="1506577735" sldId="292"/>
            <ac:picMk id="14" creationId="{0C1FD256-9E12-C119-6AE4-DBE768A78383}"/>
          </ac:picMkLst>
        </pc:picChg>
        <pc:picChg chg="del">
          <ac:chgData name="Henric Lassesson" userId="37116ee4-9fa7-46cb-9431-5f50d9e85c74" providerId="ADAL" clId="{769211A3-7514-4FD3-B6C8-A06CA9F94BA3}" dt="2025-03-06T09:06:26.549" v="22" actId="478"/>
          <ac:picMkLst>
            <pc:docMk/>
            <pc:sldMk cId="1506577735" sldId="292"/>
            <ac:picMk id="1026" creationId="{79BC0722-171D-ABD6-D0FB-4D48510FEF2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kalkylblad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kalkylblad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rgbClr val="487574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1600" b="0" cap="none" dirty="0" err="1">
                <a:solidFill>
                  <a:srgbClr val="487574"/>
                </a:solidFill>
                <a:latin typeface="Georgia" panose="02040502050405020303" pitchFamily="18" charset="0"/>
              </a:rPr>
              <a:t>En</a:t>
            </a:r>
            <a:r>
              <a:rPr lang="en-US" sz="1600" b="0" cap="none" dirty="0">
                <a:solidFill>
                  <a:srgbClr val="487574"/>
                </a:solidFill>
                <a:latin typeface="Georgia" panose="02040502050405020303" pitchFamily="18" charset="0"/>
              </a:rPr>
              <a:t> </a:t>
            </a:r>
            <a:r>
              <a:rPr lang="en-US" sz="1600" b="0" cap="none" dirty="0" err="1">
                <a:solidFill>
                  <a:srgbClr val="487574"/>
                </a:solidFill>
                <a:latin typeface="Georgia" panose="02040502050405020303" pitchFamily="18" charset="0"/>
              </a:rPr>
              <a:t>enhet</a:t>
            </a:r>
            <a:endParaRPr lang="en-US" b="0" dirty="0">
              <a:solidFill>
                <a:srgbClr val="487574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0.16656443286158615"/>
          <c:y val="0.10826214795631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rgbClr val="487574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F6B69"/>
              </a:solidFill>
              <a:ln w="9525">
                <a:solidFill>
                  <a:srgbClr val="0F6B69"/>
                </a:solidFill>
              </a:ln>
              <a:effectLst/>
            </c:spPr>
          </c:marker>
          <c:xVal>
            <c:numRef>
              <c:f>'Prover inkl plockanalys'!$F$16:$F$23</c:f>
              <c:numCache>
                <c:formatCode>0.0%</c:formatCode>
                <c:ptCount val="8"/>
                <c:pt idx="0">
                  <c:v>6.8425391591096438E-2</c:v>
                </c:pt>
                <c:pt idx="1">
                  <c:v>7.7783995523223293E-2</c:v>
                </c:pt>
                <c:pt idx="2">
                  <c:v>0.10564102564102565</c:v>
                </c:pt>
                <c:pt idx="3">
                  <c:v>0.28012422360248446</c:v>
                </c:pt>
                <c:pt idx="4">
                  <c:v>0.34949348769898697</c:v>
                </c:pt>
                <c:pt idx="5">
                  <c:v>0.25279449699054168</c:v>
                </c:pt>
                <c:pt idx="6">
                  <c:v>7.7059344552701511E-2</c:v>
                </c:pt>
                <c:pt idx="7">
                  <c:v>1</c:v>
                </c:pt>
              </c:numCache>
            </c:numRef>
          </c:xVal>
          <c:yVal>
            <c:numRef>
              <c:f>'Prover inkl plockanalys'!$G$16:$G$23</c:f>
              <c:numCache>
                <c:formatCode>0.0%</c:formatCode>
                <c:ptCount val="8"/>
                <c:pt idx="0">
                  <c:v>0.14921640012228049</c:v>
                </c:pt>
                <c:pt idx="1">
                  <c:v>0.17221657231011311</c:v>
                </c:pt>
                <c:pt idx="2">
                  <c:v>0.52395625449030092</c:v>
                </c:pt>
                <c:pt idx="3">
                  <c:v>0.18059979461472858</c:v>
                </c:pt>
                <c:pt idx="4">
                  <c:v>0.28588026661774596</c:v>
                </c:pt>
                <c:pt idx="5">
                  <c:v>0.18409907735483633</c:v>
                </c:pt>
                <c:pt idx="6">
                  <c:v>0.15777823585052875</c:v>
                </c:pt>
                <c:pt idx="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BD2-4D4D-BAAB-1AFCE5004759}"/>
            </c:ext>
          </c:extLst>
        </c:ser>
        <c:ser>
          <c:idx val="1"/>
          <c:order val="1"/>
          <c:tx>
            <c:v>Diagonal</c:v>
          </c:tx>
          <c:spPr>
            <a:ln w="19050" cap="rnd">
              <a:solidFill>
                <a:srgbClr val="0F6B69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0.6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0.6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9BD2-4D4D-BAAB-1AFCE5004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900952"/>
        <c:axId val="662902752"/>
      </c:scatterChart>
      <c:valAx>
        <c:axId val="662900952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FossilEye, ande</a:t>
                </a:r>
                <a:r>
                  <a:rPr lang="sv-SE" baseline="0" dirty="0"/>
                  <a:t>l (%) </a:t>
                </a:r>
                <a:r>
                  <a:rPr lang="sv-SE" dirty="0"/>
                  <a:t>plast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62902752"/>
        <c:crosses val="autoZero"/>
        <c:crossBetween val="midCat"/>
        <c:majorUnit val="0.1"/>
        <c:minorUnit val="5.000000000000001E-2"/>
      </c:valAx>
      <c:valAx>
        <c:axId val="662902752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Plockanlys,</a:t>
                </a:r>
                <a:r>
                  <a:rPr lang="sv-SE" baseline="0" dirty="0"/>
                  <a:t> andel (%)</a:t>
                </a:r>
                <a:r>
                  <a:rPr lang="sv-SE" dirty="0"/>
                  <a:t> plast+gummi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62900952"/>
        <c:crosses val="autoZero"/>
        <c:crossBetween val="midCat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'4. Precisionstest, plockanalys'!$AC$21</c:f>
              <c:strCache>
                <c:ptCount val="1"/>
                <c:pt idx="0">
                  <c:v>Linköping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6665"/>
              </a:solidFill>
              <a:ln w="9525">
                <a:solidFill>
                  <a:srgbClr val="006665"/>
                </a:solidFill>
              </a:ln>
              <a:effectLst/>
            </c:spPr>
          </c:marker>
          <c:xVal>
            <c:numRef>
              <c:f>'4. Precisionstest, plockanalys'!$AC$23:$AC$54</c:f>
              <c:numCache>
                <c:formatCode>General</c:formatCode>
                <c:ptCount val="32"/>
                <c:pt idx="0" formatCode="0%">
                  <c:v>0.214</c:v>
                </c:pt>
                <c:pt idx="2" formatCode="0%">
                  <c:v>0.28699999999999998</c:v>
                </c:pt>
                <c:pt idx="3" formatCode="0%">
                  <c:v>0.23199999999999998</c:v>
                </c:pt>
                <c:pt idx="4" formatCode="0%">
                  <c:v>0.22699999999999998</c:v>
                </c:pt>
                <c:pt idx="5" formatCode="0%">
                  <c:v>0.21100000000000002</c:v>
                </c:pt>
                <c:pt idx="7" formatCode="0%">
                  <c:v>0.14899999999999999</c:v>
                </c:pt>
                <c:pt idx="9" formatCode="0%">
                  <c:v>0.23899999999999999</c:v>
                </c:pt>
                <c:pt idx="11" formatCode="0%">
                  <c:v>0.191</c:v>
                </c:pt>
                <c:pt idx="13" formatCode="0%">
                  <c:v>0.10300000000000001</c:v>
                </c:pt>
                <c:pt idx="15" formatCode="0%">
                  <c:v>8.4000000000000005E-2</c:v>
                </c:pt>
                <c:pt idx="16" formatCode="0%">
                  <c:v>9.0999999999999998E-2</c:v>
                </c:pt>
                <c:pt idx="21" formatCode="0%">
                  <c:v>0.16200000000000001</c:v>
                </c:pt>
                <c:pt idx="23" formatCode="0%">
                  <c:v>0.19600000000000001</c:v>
                </c:pt>
                <c:pt idx="25" formatCode="0%">
                  <c:v>0.27200000000000002</c:v>
                </c:pt>
                <c:pt idx="27" formatCode="0%">
                  <c:v>0.14000000000000001</c:v>
                </c:pt>
                <c:pt idx="29" formatCode="0%">
                  <c:v>0.19699999999999998</c:v>
                </c:pt>
                <c:pt idx="31" formatCode="0%">
                  <c:v>0.19399999999999998</c:v>
                </c:pt>
              </c:numCache>
            </c:numRef>
          </c:xVal>
          <c:yVal>
            <c:numRef>
              <c:f>'4. Precisionstest, plockanalys'!$AD$23:$AD$54</c:f>
              <c:numCache>
                <c:formatCode>General</c:formatCode>
                <c:ptCount val="32"/>
                <c:pt idx="0" formatCode="0%">
                  <c:v>0.221</c:v>
                </c:pt>
                <c:pt idx="2" formatCode="0%">
                  <c:v>0.23199999999999998</c:v>
                </c:pt>
                <c:pt idx="3" formatCode="0%">
                  <c:v>0.22699999999999998</c:v>
                </c:pt>
                <c:pt idx="4" formatCode="0%">
                  <c:v>0.21100000000000002</c:v>
                </c:pt>
                <c:pt idx="5" formatCode="0%">
                  <c:v>0.21199999999999999</c:v>
                </c:pt>
                <c:pt idx="7" formatCode="0%">
                  <c:v>0.155</c:v>
                </c:pt>
                <c:pt idx="9" formatCode="0%">
                  <c:v>0.22899999999999998</c:v>
                </c:pt>
                <c:pt idx="11" formatCode="0%">
                  <c:v>0.182</c:v>
                </c:pt>
                <c:pt idx="13" formatCode="0%">
                  <c:v>0.113</c:v>
                </c:pt>
                <c:pt idx="15" formatCode="0%">
                  <c:v>9.0999999999999998E-2</c:v>
                </c:pt>
                <c:pt idx="16" formatCode="0%">
                  <c:v>9.6999999999999989E-2</c:v>
                </c:pt>
                <c:pt idx="21" formatCode="0%">
                  <c:v>0.155</c:v>
                </c:pt>
                <c:pt idx="23" formatCode="0%">
                  <c:v>0.16399999999999998</c:v>
                </c:pt>
                <c:pt idx="25" formatCode="0%">
                  <c:v>0.25</c:v>
                </c:pt>
                <c:pt idx="27" formatCode="0%">
                  <c:v>0.16500000000000001</c:v>
                </c:pt>
                <c:pt idx="29" formatCode="0%">
                  <c:v>0.188</c:v>
                </c:pt>
                <c:pt idx="31" formatCode="0%">
                  <c:v>0.16600000000000001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35-4348-AA71-4B98D3D8F5AA}"/>
            </c:ext>
          </c:extLst>
        </c:ser>
        <c:ser>
          <c:idx val="1"/>
          <c:order val="1"/>
          <c:tx>
            <c:v>Uppsala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821946"/>
              </a:solidFill>
              <a:ln w="9525">
                <a:solidFill>
                  <a:srgbClr val="821946"/>
                </a:solidFill>
              </a:ln>
              <a:effectLst/>
            </c:spPr>
          </c:marker>
          <c:xVal>
            <c:numRef>
              <c:f>'4. Precisionstest, plockanalys'!$Y$23:$Y$60</c:f>
              <c:numCache>
                <c:formatCode>0%</c:formatCode>
                <c:ptCount val="38"/>
                <c:pt idx="0">
                  <c:v>6.0999999999999999E-2</c:v>
                </c:pt>
                <c:pt idx="1">
                  <c:v>6.6000000000000003E-2</c:v>
                </c:pt>
                <c:pt idx="3">
                  <c:v>6.5000000000000002E-2</c:v>
                </c:pt>
                <c:pt idx="4">
                  <c:v>7.0000000000000007E-2</c:v>
                </c:pt>
                <c:pt idx="6">
                  <c:v>7.0999999999999994E-2</c:v>
                </c:pt>
                <c:pt idx="7">
                  <c:v>6.9000000000000006E-2</c:v>
                </c:pt>
                <c:pt idx="9">
                  <c:v>7.6999999999999999E-2</c:v>
                </c:pt>
                <c:pt idx="10">
                  <c:v>7.8E-2</c:v>
                </c:pt>
                <c:pt idx="12">
                  <c:v>0.105</c:v>
                </c:pt>
                <c:pt idx="13">
                  <c:v>0.113</c:v>
                </c:pt>
                <c:pt idx="15">
                  <c:v>0.105</c:v>
                </c:pt>
                <c:pt idx="16">
                  <c:v>9.0999999999999998E-2</c:v>
                </c:pt>
                <c:pt idx="18">
                  <c:v>0.28699999999999998</c:v>
                </c:pt>
                <c:pt idx="19">
                  <c:v>0.27300000000000002</c:v>
                </c:pt>
                <c:pt idx="21">
                  <c:v>0.28499999999999998</c:v>
                </c:pt>
                <c:pt idx="23">
                  <c:v>0.313</c:v>
                </c:pt>
                <c:pt idx="25">
                  <c:v>0.35700000000000004</c:v>
                </c:pt>
                <c:pt idx="27">
                  <c:v>0.26300000000000001</c:v>
                </c:pt>
                <c:pt idx="29">
                  <c:v>0.22600000000000001</c:v>
                </c:pt>
                <c:pt idx="31">
                  <c:v>0.06</c:v>
                </c:pt>
                <c:pt idx="33">
                  <c:v>8.6999999999999994E-2</c:v>
                </c:pt>
                <c:pt idx="35">
                  <c:v>0.34</c:v>
                </c:pt>
                <c:pt idx="36">
                  <c:v>0.33100000000000002</c:v>
                </c:pt>
              </c:numCache>
            </c:numRef>
          </c:xVal>
          <c:yVal>
            <c:numRef>
              <c:f>'4. Precisionstest, plockanalys'!$Z$23:$Z$60</c:f>
              <c:numCache>
                <c:formatCode>0%</c:formatCode>
                <c:ptCount val="38"/>
                <c:pt idx="0">
                  <c:v>6.6000000000000003E-2</c:v>
                </c:pt>
                <c:pt idx="1">
                  <c:v>7.400000000000001E-2</c:v>
                </c:pt>
                <c:pt idx="2">
                  <c:v>0</c:v>
                </c:pt>
                <c:pt idx="3">
                  <c:v>7.0000000000000007E-2</c:v>
                </c:pt>
                <c:pt idx="4">
                  <c:v>8.3000000000000004E-2</c:v>
                </c:pt>
                <c:pt idx="5">
                  <c:v>0</c:v>
                </c:pt>
                <c:pt idx="6">
                  <c:v>6.9000000000000006E-2</c:v>
                </c:pt>
                <c:pt idx="7">
                  <c:v>8.900000000000001E-2</c:v>
                </c:pt>
                <c:pt idx="8">
                  <c:v>0</c:v>
                </c:pt>
                <c:pt idx="9">
                  <c:v>7.8E-2</c:v>
                </c:pt>
                <c:pt idx="10">
                  <c:v>8.199999999999999E-2</c:v>
                </c:pt>
                <c:pt idx="11">
                  <c:v>0</c:v>
                </c:pt>
                <c:pt idx="12">
                  <c:v>0.113</c:v>
                </c:pt>
                <c:pt idx="13">
                  <c:v>0.11199999999999999</c:v>
                </c:pt>
                <c:pt idx="14">
                  <c:v>0</c:v>
                </c:pt>
                <c:pt idx="15">
                  <c:v>9.0999999999999998E-2</c:v>
                </c:pt>
                <c:pt idx="16">
                  <c:v>9.9000000000000005E-2</c:v>
                </c:pt>
                <c:pt idx="17">
                  <c:v>0</c:v>
                </c:pt>
                <c:pt idx="18">
                  <c:v>0.27300000000000002</c:v>
                </c:pt>
                <c:pt idx="19">
                  <c:v>0.29299999999999998</c:v>
                </c:pt>
                <c:pt idx="20">
                  <c:v>0</c:v>
                </c:pt>
                <c:pt idx="21">
                  <c:v>0.25800000000000001</c:v>
                </c:pt>
                <c:pt idx="22">
                  <c:v>0</c:v>
                </c:pt>
                <c:pt idx="23">
                  <c:v>0.37799999999999995</c:v>
                </c:pt>
                <c:pt idx="24">
                  <c:v>0</c:v>
                </c:pt>
                <c:pt idx="25">
                  <c:v>0.35600000000000004</c:v>
                </c:pt>
                <c:pt idx="26">
                  <c:v>0</c:v>
                </c:pt>
                <c:pt idx="27">
                  <c:v>0.26400000000000001</c:v>
                </c:pt>
                <c:pt idx="28">
                  <c:v>0</c:v>
                </c:pt>
                <c:pt idx="29">
                  <c:v>0.24199999999999999</c:v>
                </c:pt>
                <c:pt idx="30">
                  <c:v>0</c:v>
                </c:pt>
                <c:pt idx="31">
                  <c:v>6.6000000000000003E-2</c:v>
                </c:pt>
                <c:pt idx="32">
                  <c:v>0</c:v>
                </c:pt>
                <c:pt idx="33">
                  <c:v>0.126</c:v>
                </c:pt>
                <c:pt idx="34">
                  <c:v>0</c:v>
                </c:pt>
                <c:pt idx="35">
                  <c:v>0.33100000000000002</c:v>
                </c:pt>
                <c:pt idx="36">
                  <c:v>0.31</c:v>
                </c:pt>
                <c:pt idx="3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B35-4348-AA71-4B98D3D8F5AA}"/>
            </c:ext>
          </c:extLst>
        </c:ser>
        <c:ser>
          <c:idx val="3"/>
          <c:order val="3"/>
          <c:tx>
            <c:strRef>
              <c:f>'4. Precisionstest, plockanalys'!$AG$62</c:f>
              <c:strCache>
                <c:ptCount val="1"/>
                <c:pt idx="0">
                  <c:v>Diagonal</c:v>
                </c:pt>
              </c:strCache>
            </c:strRef>
          </c:tx>
          <c:spPr>
            <a:ln w="6350" cap="rnd">
              <a:solidFill>
                <a:srgbClr val="D9D9D9">
                  <a:lumMod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'4. Precisionstest, plockanalys'!$AH$62:$AH$63</c:f>
              <c:numCache>
                <c:formatCode>0%</c:formatCode>
                <c:ptCount val="2"/>
                <c:pt idx="0">
                  <c:v>0</c:v>
                </c:pt>
                <c:pt idx="1">
                  <c:v>0.4</c:v>
                </c:pt>
              </c:numCache>
            </c:numRef>
          </c:xVal>
          <c:yVal>
            <c:numRef>
              <c:f>'4. Precisionstest, plockanalys'!$AI$62:$AI$63</c:f>
              <c:numCache>
                <c:formatCode>0%</c:formatCode>
                <c:ptCount val="2"/>
                <c:pt idx="0">
                  <c:v>0</c:v>
                </c:pt>
                <c:pt idx="1">
                  <c:v>0.4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B35-4348-AA71-4B98D3D8F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1292176"/>
        <c:axId val="526268472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'4. Precisionstest, plockanalys'!$AG$21</c15:sqref>
                        </c15:formulaRef>
                      </c:ext>
                    </c:extLst>
                    <c:strCache>
                      <c:ptCount val="1"/>
                      <c:pt idx="0">
                        <c:v>Umeå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'4. Precisionstest, plockanalys'!$AG$23:$AG$60</c15:sqref>
                        </c15:formulaRef>
                      </c:ext>
                    </c:extLst>
                    <c:numCache>
                      <c:formatCode>General</c:formatCode>
                      <c:ptCount val="38"/>
                      <c:pt idx="5" formatCode="0%">
                        <c:v>0.04</c:v>
                      </c:pt>
                      <c:pt idx="7" formatCode="0%">
                        <c:v>8.1000000000000003E-2</c:v>
                      </c:pt>
                      <c:pt idx="8" formatCode="0%">
                        <c:v>7.4999999999999997E-2</c:v>
                      </c:pt>
                      <c:pt idx="9" formatCode="0%">
                        <c:v>0.08</c:v>
                      </c:pt>
                      <c:pt idx="11" formatCode="0%">
                        <c:v>7.5999999999999998E-2</c:v>
                      </c:pt>
                      <c:pt idx="12" formatCode="0%">
                        <c:v>7.1999999999999995E-2</c:v>
                      </c:pt>
                      <c:pt idx="14" formatCode="0%">
                        <c:v>9.5000000000000001E-2</c:v>
                      </c:pt>
                      <c:pt idx="15" formatCode="0%">
                        <c:v>6.6000000000000003E-2</c:v>
                      </c:pt>
                      <c:pt idx="16" formatCode="0%">
                        <c:v>4.4999999999999998E-2</c:v>
                      </c:pt>
                      <c:pt idx="17" formatCode="0%">
                        <c:v>4.2999999999999997E-2</c:v>
                      </c:pt>
                      <c:pt idx="18" formatCode="0%">
                        <c:v>4.5999999999999999E-2</c:v>
                      </c:pt>
                      <c:pt idx="21" formatCode="0%">
                        <c:v>4.4999999999999998E-2</c:v>
                      </c:pt>
                      <c:pt idx="22" formatCode="0%">
                        <c:v>0.1</c:v>
                      </c:pt>
                      <c:pt idx="23" formatCode="0%">
                        <c:v>0.107</c:v>
                      </c:pt>
                      <c:pt idx="24" formatCode="0%">
                        <c:v>0.115</c:v>
                      </c:pt>
                      <c:pt idx="25" formatCode="0%">
                        <c:v>0.121</c:v>
                      </c:pt>
                      <c:pt idx="26" formatCode="0%">
                        <c:v>0.127</c:v>
                      </c:pt>
                      <c:pt idx="27" formatCode="0%">
                        <c:v>0.14000000000000001</c:v>
                      </c:pt>
                      <c:pt idx="28" formatCode="0%">
                        <c:v>0.13</c:v>
                      </c:pt>
                      <c:pt idx="29" formatCode="0%">
                        <c:v>0.123</c:v>
                      </c:pt>
                      <c:pt idx="30" formatCode="0%">
                        <c:v>0.125</c:v>
                      </c:pt>
                      <c:pt idx="31" formatCode="0%">
                        <c:v>0.11799999999999999</c:v>
                      </c:pt>
                      <c:pt idx="32" formatCode="0%">
                        <c:v>0.125</c:v>
                      </c:pt>
                      <c:pt idx="35" formatCode="0%">
                        <c:v>0.34799999999999998</c:v>
                      </c:pt>
                      <c:pt idx="36" formatCode="0%">
                        <c:v>0.161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'4. Precisionstest, plockanalys'!$AH$23:$AH$60</c15:sqref>
                        </c15:formulaRef>
                      </c:ext>
                    </c:extLst>
                    <c:numCache>
                      <c:formatCode>General</c:formatCode>
                      <c:ptCount val="38"/>
                      <c:pt idx="5" formatCode="0%">
                        <c:v>0.12</c:v>
                      </c:pt>
                      <c:pt idx="7" formatCode="0%">
                        <c:v>7.4999999999999997E-2</c:v>
                      </c:pt>
                      <c:pt idx="8" formatCode="0%">
                        <c:v>0.08</c:v>
                      </c:pt>
                      <c:pt idx="9" formatCode="0%">
                        <c:v>4.96031746031746E-2</c:v>
                      </c:pt>
                      <c:pt idx="11" formatCode="0%">
                        <c:v>7.1999999999999995E-2</c:v>
                      </c:pt>
                      <c:pt idx="12" formatCode="0%">
                        <c:v>7.8E-2</c:v>
                      </c:pt>
                      <c:pt idx="14" formatCode="0%">
                        <c:v>6.6000000000000003E-2</c:v>
                      </c:pt>
                      <c:pt idx="15" formatCode="0%">
                        <c:v>4.4999999999999998E-2</c:v>
                      </c:pt>
                      <c:pt idx="16" formatCode="0%">
                        <c:v>4.2999999999999997E-2</c:v>
                      </c:pt>
                      <c:pt idx="17" formatCode="0%">
                        <c:v>4.5999999999999999E-2</c:v>
                      </c:pt>
                      <c:pt idx="18" formatCode="0%">
                        <c:v>5.0799999999999998E-2</c:v>
                      </c:pt>
                      <c:pt idx="21" formatCode="0%">
                        <c:v>0.1</c:v>
                      </c:pt>
                      <c:pt idx="22" formatCode="0%">
                        <c:v>0.107</c:v>
                      </c:pt>
                      <c:pt idx="23" formatCode="0%">
                        <c:v>0.115</c:v>
                      </c:pt>
                      <c:pt idx="24" formatCode="0%">
                        <c:v>0.121</c:v>
                      </c:pt>
                      <c:pt idx="25" formatCode="0%">
                        <c:v>0.127</c:v>
                      </c:pt>
                      <c:pt idx="26" formatCode="0%">
                        <c:v>0.14000000000000001</c:v>
                      </c:pt>
                      <c:pt idx="27" formatCode="0%">
                        <c:v>0.13</c:v>
                      </c:pt>
                      <c:pt idx="28" formatCode="0%">
                        <c:v>0.123</c:v>
                      </c:pt>
                      <c:pt idx="29" formatCode="0%">
                        <c:v>0.125</c:v>
                      </c:pt>
                      <c:pt idx="30" formatCode="0%">
                        <c:v>0.11799999999999999</c:v>
                      </c:pt>
                      <c:pt idx="31" formatCode="0%">
                        <c:v>0.125</c:v>
                      </c:pt>
                      <c:pt idx="32" formatCode="0%">
                        <c:v>0.121</c:v>
                      </c:pt>
                      <c:pt idx="35" formatCode="0%">
                        <c:v>0.161</c:v>
                      </c:pt>
                      <c:pt idx="36" formatCode="0%">
                        <c:v>0.13800000000000001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FB35-4348-AA71-4B98D3D8F5AA}"/>
                  </c:ext>
                </c:extLst>
              </c15:ser>
            </c15:filteredScatterSeries>
          </c:ext>
        </c:extLst>
      </c:scatterChart>
      <c:valAx>
        <c:axId val="461292176"/>
        <c:scaling>
          <c:orientation val="minMax"/>
          <c:max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Prov 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6268472"/>
        <c:crosses val="autoZero"/>
        <c:crossBetween val="midCat"/>
        <c:majorUnit val="5.000000000000001E-2"/>
      </c:valAx>
      <c:valAx>
        <c:axId val="52626847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Prov N+1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1292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2025-03-27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si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-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86000"/>
            <a:ext cx="5980771" cy="1865861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321801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Presentatörisson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19448C84-5967-6512-69D6-E75A6D5F0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4856866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987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13908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044250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597009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S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23D6E94-6DF3-680B-12EE-25ADACEDF855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Grafik, symbol&#10;&#10;Automatiskt genererad beskrivning">
            <a:extLst>
              <a:ext uri="{FF2B5EF4-FFF2-40B4-BE49-F238E27FC236}">
                <a16:creationId xmlns:a16="http://schemas.microsoft.com/office/drawing/2014/main" id="{622607C0-06D1-EC1F-0318-4BB16DDCE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42" y="0"/>
            <a:ext cx="10517458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C427E8F-F031-7F3F-E614-A8D18371ACE5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0E4147B-9C32-72BD-FD94-14A44DFBA33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288A2DC-79B3-927F-5C81-4614A05261AC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4673851-F7F9-8FCA-8196-C9D9296B7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962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7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 E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003345"/>
            <a:ext cx="5980771" cy="1865861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TITLE OF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039146"/>
            <a:ext cx="5980771" cy="36512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Nameworth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74099FE-86F5-FADB-BF8D-1E512CBF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5704538"/>
            <a:ext cx="5980771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766"/>
                </a:solidFill>
              </a:defRPr>
            </a:lvl1pPr>
          </a:lstStyle>
          <a:p>
            <a:fld id="{70FFE6F2-7FCD-DC46-A11F-774055623A4E}" type="datetime4">
              <a:rPr lang="sv-SE" smtClean="0"/>
              <a:pPr/>
              <a:t>27 mars 2025</a:t>
            </a:fld>
            <a:endParaRPr lang="sv-SE" dirty="0"/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4B4CDA8-0197-EF18-4979-D4E5106D4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128" y="4770645"/>
            <a:ext cx="3575642" cy="7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1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vänst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flipH="1">
            <a:off x="34656" y="0"/>
            <a:ext cx="7534543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3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A2BF088-528F-E2AF-9E97-B19DF8CD7291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ABE3EF2-AB19-447A-B08B-251A67F28DF4}"/>
              </a:ext>
            </a:extLst>
          </p:cNvPr>
          <p:cNvSpPr txBox="1"/>
          <p:nvPr userDrawn="1"/>
        </p:nvSpPr>
        <p:spPr>
          <a:xfrm rot="5400000">
            <a:off x="10503416" y="3632228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1C6E5-D182-6F84-0B02-EFB61D892CB0}"/>
              </a:ext>
            </a:extLst>
          </p:cNvPr>
          <p:cNvSpPr txBox="1"/>
          <p:nvPr userDrawn="1"/>
        </p:nvSpPr>
        <p:spPr>
          <a:xfrm rot="16200000">
            <a:off x="-2057916" y="2831039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14622D-3438-FA13-78EF-249BF0F37762}"/>
              </a:ext>
            </a:extLst>
          </p:cNvPr>
          <p:cNvSpPr txBox="1"/>
          <p:nvPr userDrawn="1"/>
        </p:nvSpPr>
        <p:spPr>
          <a:xfrm>
            <a:off x="801551" y="686489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</p:spTree>
    <p:extLst>
      <p:ext uri="{BB962C8B-B14F-4D97-AF65-F5344CB8AC3E}">
        <p14:creationId xmlns:p14="http://schemas.microsoft.com/office/powerpoint/2010/main" val="26396527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8F0E7C-DCCB-E014-7CC4-F2DD74E57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rgbClr val="416D70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22191579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35282590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B208098D-9026-51FB-D81B-2E43E1799C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2803" y="2606273"/>
            <a:ext cx="2651527" cy="26515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PLATS FÖR QR-KOD TILL RAPPORTEN</a:t>
            </a:r>
          </a:p>
        </p:txBody>
      </p:sp>
    </p:spTree>
    <p:extLst>
      <p:ext uri="{BB962C8B-B14F-4D97-AF65-F5344CB8AC3E}">
        <p14:creationId xmlns:p14="http://schemas.microsoft.com/office/powerpoint/2010/main" val="31590073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059057" y="-461665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BB89D6E-7A4D-3F9C-3608-0522041549D4}"/>
              </a:ext>
            </a:extLst>
          </p:cNvPr>
          <p:cNvSpPr txBox="1"/>
          <p:nvPr userDrawn="1"/>
        </p:nvSpPr>
        <p:spPr>
          <a:xfrm rot="5400000">
            <a:off x="9663864" y="2971731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D383B8-B3DB-7A0E-7F36-6A725FF5902A}"/>
              </a:ext>
            </a:extLst>
          </p:cNvPr>
          <p:cNvSpPr txBox="1"/>
          <p:nvPr userDrawn="1"/>
        </p:nvSpPr>
        <p:spPr>
          <a:xfrm>
            <a:off x="4509478" y="6858000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6913279-1974-1507-AD2A-68E3578782DF}"/>
              </a:ext>
            </a:extLst>
          </p:cNvPr>
          <p:cNvSpPr txBox="1"/>
          <p:nvPr userDrawn="1"/>
        </p:nvSpPr>
        <p:spPr>
          <a:xfrm rot="16200000">
            <a:off x="-2510064" y="2510064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7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, samfinansier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7AABA9-F143-6EEF-EDB7-E4BD310C7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5F9AD34-92DE-06BC-A99E-DF8BFF0CC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B17F9D-D650-1BA4-AAED-8A52F75592F7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5EEF13C-A2E8-FF03-DC28-2C2C60AFACE2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7B2353-C162-E222-5386-36C1E7712BC3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5DB9C15-3DB3-7300-E1EA-3001EA3CF98D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13314106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318D88-F332-3177-E053-F8D33CD6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294075"/>
            <a:ext cx="7935703" cy="184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D44067-90F8-7F55-85FA-B103BB69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97" y="2230243"/>
            <a:ext cx="7935703" cy="408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3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712" r:id="rId4"/>
    <p:sldLayoutId id="2147483720" r:id="rId5"/>
    <p:sldLayoutId id="2147483715" r:id="rId6"/>
    <p:sldLayoutId id="2147483719" r:id="rId7"/>
    <p:sldLayoutId id="2147483718" r:id="rId8"/>
    <p:sldLayoutId id="2147483713" r:id="rId9"/>
    <p:sldLayoutId id="2147483714" r:id="rId10"/>
    <p:sldLayoutId id="2147483717" r:id="rId11"/>
    <p:sldLayoutId id="2147483716" r:id="rId12"/>
    <p:sldLayoutId id="2147483708" r:id="rId13"/>
    <p:sldLayoutId id="2147483710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AF5E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fallsverige.se/rapporter-utveckling/rapporter/" TargetMode="External"/><Relationship Id="rId2" Type="http://schemas.openxmlformats.org/officeDocument/2006/relationships/hyperlink" Target="mailto:klas.svensson@avfallsverige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867E3E7F-ACF1-55B8-1762-ED7E9463E604}"/>
              </a:ext>
            </a:extLst>
          </p:cNvPr>
          <p:cNvSpPr/>
          <p:nvPr/>
        </p:nvSpPr>
        <p:spPr>
          <a:xfrm>
            <a:off x="4896478" y="-871773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F8DBB-0CCE-6F9C-C08C-4B74609E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900" y="2496069"/>
            <a:ext cx="6399871" cy="1865861"/>
          </a:xfrm>
        </p:spPr>
        <p:txBody>
          <a:bodyPr/>
          <a:lstStyle/>
          <a:p>
            <a:r>
              <a:rPr lang="sv-SE" sz="3600" dirty="0">
                <a:solidFill>
                  <a:srgbClr val="0F6B69"/>
                </a:solidFill>
              </a:rPr>
              <a:t>Metod för verifiering av avfallsskannande system</a:t>
            </a:r>
            <a:br>
              <a:rPr lang="sv-SE" sz="4000" dirty="0">
                <a:solidFill>
                  <a:srgbClr val="0F6B69"/>
                </a:solidFill>
              </a:rPr>
            </a:br>
            <a:br>
              <a:rPr lang="sv-SE" sz="2400" dirty="0">
                <a:solidFill>
                  <a:srgbClr val="0F6B69"/>
                </a:solidFill>
              </a:rPr>
            </a:br>
            <a:r>
              <a:rPr lang="sv-SE" sz="2400" dirty="0">
                <a:solidFill>
                  <a:srgbClr val="0F6B69"/>
                </a:solidFill>
              </a:rPr>
              <a:t>Med en inblick i hur </a:t>
            </a:r>
            <a:r>
              <a:rPr lang="sv-SE" sz="2400" dirty="0" err="1">
                <a:solidFill>
                  <a:srgbClr val="0F6B69"/>
                </a:solidFill>
              </a:rPr>
              <a:t>FossilEye</a:t>
            </a:r>
            <a:r>
              <a:rPr lang="sv-SE" sz="2400" dirty="0">
                <a:solidFill>
                  <a:srgbClr val="0F6B69"/>
                </a:solidFill>
              </a:rPr>
              <a:t> fungerade under dess utveckling</a:t>
            </a:r>
            <a:endParaRPr lang="sv-SE" sz="24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785B9-FF2F-1FDA-5D49-0E25ADF16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4779107"/>
            <a:ext cx="5980771" cy="365125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>
                <a:solidFill>
                  <a:srgbClr val="0F6B69"/>
                </a:solidFill>
              </a:rPr>
              <a:t>Mars 2025</a:t>
            </a:r>
          </a:p>
        </p:txBody>
      </p:sp>
      <p:sp>
        <p:nvSpPr>
          <p:cNvPr id="5" name="Underrubrik 1">
            <a:extLst>
              <a:ext uri="{FF2B5EF4-FFF2-40B4-BE49-F238E27FC236}">
                <a16:creationId xmlns:a16="http://schemas.microsoft.com/office/drawing/2014/main" id="{76657F26-6EC7-7E81-CA82-E0EDB3AE5B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5999" y="4387956"/>
            <a:ext cx="5980771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2400" dirty="0">
                <a:solidFill>
                  <a:srgbClr val="0F6B69"/>
                </a:solidFill>
              </a:rPr>
              <a:t>Rapport 2025:02</a:t>
            </a:r>
          </a:p>
        </p:txBody>
      </p:sp>
    </p:spTree>
    <p:extLst>
      <p:ext uri="{BB962C8B-B14F-4D97-AF65-F5344CB8AC3E}">
        <p14:creationId xmlns:p14="http://schemas.microsoft.com/office/powerpoint/2010/main" val="3518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998116" y="-410212"/>
            <a:ext cx="8355777" cy="8392862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6176006" y="4392090"/>
            <a:ext cx="3780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kern="0" dirty="0">
                <a:solidFill>
                  <a:srgbClr val="0F6B69"/>
                </a:solidFill>
              </a:rPr>
              <a:t>MER INFORMATION </a:t>
            </a:r>
            <a:br>
              <a:rPr lang="sv-SE" sz="2000" b="1" kern="0" dirty="0">
                <a:solidFill>
                  <a:srgbClr val="0F6B69"/>
                </a:solidFill>
              </a:rPr>
            </a:br>
            <a:r>
              <a:rPr lang="sv-SE" sz="2000" dirty="0">
                <a:solidFill>
                  <a:srgbClr val="0F6B69"/>
                </a:solidFill>
              </a:rPr>
              <a:t>Klas Svensson</a:t>
            </a:r>
          </a:p>
          <a:p>
            <a:r>
              <a:rPr lang="sv-SE" sz="2000" dirty="0">
                <a:solidFill>
                  <a:srgbClr val="0F6B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klas.svensson@avfallsverige.se</a:t>
            </a:r>
            <a:endParaRPr lang="sv-SE" sz="2000" dirty="0">
              <a:solidFill>
                <a:srgbClr val="0F6B69"/>
              </a:solidFill>
            </a:endParaRP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8A7A11D4-FD0C-A067-1CF7-A811BCB082D6}"/>
              </a:ext>
            </a:extLst>
          </p:cNvPr>
          <p:cNvCxnSpPr>
            <a:cxnSpLocks/>
          </p:cNvCxnSpPr>
          <p:nvPr/>
        </p:nvCxnSpPr>
        <p:spPr>
          <a:xfrm>
            <a:off x="6094816" y="2095500"/>
            <a:ext cx="0" cy="3691761"/>
          </a:xfrm>
          <a:prstGeom prst="line">
            <a:avLst/>
          </a:prstGeom>
          <a:ln w="57150">
            <a:solidFill>
              <a:srgbClr val="416D6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19BF29D1-13AB-97C0-8639-106F9390BC44}"/>
              </a:ext>
            </a:extLst>
          </p:cNvPr>
          <p:cNvSpPr txBox="1"/>
          <p:nvPr/>
        </p:nvSpPr>
        <p:spPr>
          <a:xfrm>
            <a:off x="6176005" y="2453872"/>
            <a:ext cx="36250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kern="0" dirty="0">
                <a:solidFill>
                  <a:srgbClr val="0F6B69"/>
                </a:solidFill>
              </a:rPr>
              <a:t>RAPPORTEN FINNS FÖR NEDLADDNING </a:t>
            </a:r>
            <a:br>
              <a:rPr lang="sv-SE" sz="2000" kern="0" dirty="0">
                <a:solidFill>
                  <a:srgbClr val="0F6B69"/>
                </a:solidFill>
              </a:rPr>
            </a:br>
            <a:r>
              <a:rPr lang="sv-SE" i="1" kern="0" dirty="0">
                <a:solidFill>
                  <a:srgbClr val="0F6B69"/>
                </a:solidFill>
              </a:rPr>
              <a:t>(kostnadsfritt för Avfall Sveriges medlemmar) </a:t>
            </a:r>
            <a:br>
              <a:rPr lang="sv-SE" kern="0" dirty="0">
                <a:solidFill>
                  <a:srgbClr val="0F6B69"/>
                </a:solidFill>
              </a:rPr>
            </a:br>
            <a:r>
              <a:rPr lang="sv-SE" sz="2000" kern="0" dirty="0">
                <a:solidFill>
                  <a:srgbClr val="0F6B69"/>
                </a:solidFill>
              </a:rPr>
              <a:t>på </a:t>
            </a:r>
            <a:r>
              <a:rPr lang="sv-SE" sz="2000" b="1" kern="0" dirty="0">
                <a:solidFill>
                  <a:srgbClr val="0F6B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Avfall Sveriges hemsida</a:t>
            </a:r>
            <a:endParaRPr lang="sv-SE" sz="2000" b="1" kern="0" dirty="0">
              <a:solidFill>
                <a:srgbClr val="0F6B69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CF6F9A-F1BF-0ABA-2B4D-A427CCAC69EE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19440B7-162A-35CD-ADF0-7DE6D2C3A07B}"/>
              </a:ext>
            </a:extLst>
          </p:cNvPr>
          <p:cNvSpPr txBox="1"/>
          <p:nvPr/>
        </p:nvSpPr>
        <p:spPr>
          <a:xfrm>
            <a:off x="3300625" y="1255136"/>
            <a:ext cx="5588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Rapportinformation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latshållare för bild 5" descr="En bild som visar mönster, stygn, pixel&#10;&#10;Automatiskt genererad beskrivning">
            <a:extLst>
              <a:ext uri="{FF2B5EF4-FFF2-40B4-BE49-F238E27FC236}">
                <a16:creationId xmlns:a16="http://schemas.microsoft.com/office/drawing/2014/main" id="{C650B4F8-26C2-9FD8-6051-8241FF379A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1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197EAF60-8526-38FE-8132-E01A1ADB6FE2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AD0D48FF-D1B6-E84E-AA82-E77ADDBEF91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FED93B9-C310-48FB-9657-E75C0A9A3917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6346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468551" y="-1219368"/>
            <a:ext cx="9254897" cy="9295973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3105435" y="493625"/>
            <a:ext cx="5981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Avfall Sveriges</a:t>
            </a:r>
            <a:b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utvecklingssatsningar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2591937" y="1817064"/>
            <a:ext cx="7008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dirty="0">
                <a:solidFill>
                  <a:srgbClr val="0F6B69"/>
                </a:solidFill>
              </a:rPr>
              <a:t>Syftet med Avfall Sveriges utvecklingssatsning är att genom </a:t>
            </a:r>
            <a:r>
              <a:rPr lang="sv-SE" sz="2000" b="1" dirty="0">
                <a:solidFill>
                  <a:srgbClr val="0F6B69"/>
                </a:solidFill>
              </a:rPr>
              <a:t>samordnade</a:t>
            </a:r>
            <a:r>
              <a:rPr lang="sv-SE" sz="2000" dirty="0">
                <a:solidFill>
                  <a:srgbClr val="0F6B69"/>
                </a:solidFill>
              </a:rPr>
              <a:t> insatser </a:t>
            </a:r>
            <a:r>
              <a:rPr lang="sv-SE" sz="2000" b="1" dirty="0">
                <a:solidFill>
                  <a:srgbClr val="0F6B69"/>
                </a:solidFill>
              </a:rPr>
              <a:t>främja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b="1" dirty="0">
                <a:solidFill>
                  <a:srgbClr val="0F6B69"/>
                </a:solidFill>
              </a:rPr>
              <a:t>medlemmarnas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i="1" dirty="0">
                <a:solidFill>
                  <a:srgbClr val="0F6B69"/>
                </a:solidFill>
              </a:rPr>
              <a:t>verksamhetsutveckling</a:t>
            </a:r>
            <a:r>
              <a:rPr lang="sv-SE" sz="2000" dirty="0">
                <a:solidFill>
                  <a:srgbClr val="0F6B69"/>
                </a:solidFill>
              </a:rPr>
              <a:t> för en </a:t>
            </a:r>
            <a:r>
              <a:rPr lang="sv-SE" sz="2000" b="1" dirty="0">
                <a:solidFill>
                  <a:srgbClr val="0F6B69"/>
                </a:solidFill>
              </a:rPr>
              <a:t>avfallshantering</a:t>
            </a:r>
            <a:r>
              <a:rPr lang="sv-SE" sz="2000" dirty="0">
                <a:solidFill>
                  <a:srgbClr val="0F6B69"/>
                </a:solidFill>
              </a:rPr>
              <a:t> som är miljöriktig och hållbar utifrån ett samhällsansvar. </a:t>
            </a:r>
            <a:br>
              <a:rPr lang="sv-SE" sz="2000" dirty="0">
                <a:solidFill>
                  <a:srgbClr val="0F6B69"/>
                </a:solidFill>
              </a:rPr>
            </a:br>
            <a:endParaRPr lang="sv-SE" sz="2000" dirty="0">
              <a:solidFill>
                <a:srgbClr val="0F6B69"/>
              </a:solidFill>
            </a:endParaRP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Utvecklingssatsningens </a:t>
            </a:r>
            <a:r>
              <a:rPr lang="sv-SE" sz="2000" i="1" dirty="0">
                <a:solidFill>
                  <a:srgbClr val="0F6B69"/>
                </a:solidFill>
              </a:rPr>
              <a:t>inriktning</a:t>
            </a:r>
            <a:r>
              <a:rPr lang="sv-SE" sz="2000" dirty="0">
                <a:solidFill>
                  <a:srgbClr val="0F6B69"/>
                </a:solidFill>
              </a:rPr>
              <a:t> utgår från medlemmarnas behov, är starkt </a:t>
            </a:r>
            <a:r>
              <a:rPr lang="sv-SE" sz="2000" i="1" dirty="0">
                <a:solidFill>
                  <a:srgbClr val="0F6B69"/>
                </a:solidFill>
              </a:rPr>
              <a:t>medlemsförankrad</a:t>
            </a:r>
            <a:r>
              <a:rPr lang="sv-SE" sz="2000" dirty="0">
                <a:solidFill>
                  <a:srgbClr val="0F6B69"/>
                </a:solidFill>
              </a:rPr>
              <a:t>, framförallt genom arbetsgrupperna, och har sin grund i </a:t>
            </a:r>
            <a:r>
              <a:rPr lang="sv-SE" sz="2000" i="1" dirty="0">
                <a:solidFill>
                  <a:srgbClr val="0F6B69"/>
                </a:solidFill>
              </a:rPr>
              <a:t>Avfall Sveriges vision </a:t>
            </a:r>
            <a:r>
              <a:rPr lang="sv-SE" sz="2000" b="1" i="1" dirty="0">
                <a:solidFill>
                  <a:srgbClr val="0F6B69"/>
                </a:solidFill>
              </a:rPr>
              <a:t>”Det finns inget avfall”. </a:t>
            </a:r>
            <a:br>
              <a:rPr lang="sv-SE" sz="2000" b="1" i="1" dirty="0">
                <a:solidFill>
                  <a:srgbClr val="0F6B69"/>
                </a:solidFill>
              </a:rPr>
            </a:br>
            <a:endParaRPr lang="sv-SE" sz="2000" b="1" i="1" dirty="0">
              <a:solidFill>
                <a:srgbClr val="0F6B69"/>
              </a:solidFill>
            </a:endParaRPr>
          </a:p>
          <a:p>
            <a:pPr algn="ctr"/>
            <a:r>
              <a:rPr lang="sv-SE" sz="2000" b="1" dirty="0">
                <a:solidFill>
                  <a:srgbClr val="0F6B69"/>
                </a:solidFill>
              </a:rPr>
              <a:t>Särskilda satsningar</a:t>
            </a: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Arbetsgrupperna för energiåtervinning, biologisk återvinning och avfallsanläggningar har </a:t>
            </a:r>
            <a:r>
              <a:rPr lang="sv-SE" sz="2000" i="1" dirty="0">
                <a:solidFill>
                  <a:srgbClr val="0F6B69"/>
                </a:solidFill>
              </a:rPr>
              <a:t>egna utvecklingssatsningar</a:t>
            </a:r>
            <a:r>
              <a:rPr lang="sv-SE" sz="2000" dirty="0">
                <a:solidFill>
                  <a:srgbClr val="0F6B69"/>
                </a:solidFill>
              </a:rPr>
              <a:t> som de själva bekostar och beslutar om.  </a:t>
            </a:r>
          </a:p>
          <a:p>
            <a:pPr algn="ctr"/>
            <a:endParaRPr lang="sv-SE" sz="2000" b="1" i="1" dirty="0">
              <a:solidFill>
                <a:srgbClr val="0F6B69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24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2023766" y="-1829937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516654" y="1992917"/>
            <a:ext cx="70081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i="1" dirty="0">
                <a:solidFill>
                  <a:srgbClr val="0F6B69"/>
                </a:solidFill>
              </a:rPr>
              <a:t>Sökande: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Henric Lassesson, IVL Svenska Miljöinstitutet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Genomförare: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Henric Lassesson, Hanna Unsbo och Henrik Fallgren, IVL Svenska Miljöinstitutet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Projektledare: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Henric Lassesson, IVL Svenska Miljöinstitutet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Finansiär: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Sverige, </a:t>
            </a:r>
            <a:r>
              <a:rPr lang="sv-SE" sz="2000" dirty="0" err="1">
                <a:solidFill>
                  <a:srgbClr val="0F6B69"/>
                </a:solidFill>
              </a:rPr>
              <a:t>RoboWaste</a:t>
            </a:r>
            <a:r>
              <a:rPr lang="sv-SE" sz="2000" dirty="0">
                <a:solidFill>
                  <a:srgbClr val="0F6B69"/>
                </a:solidFill>
              </a:rPr>
              <a:t>, Stiftelsen Institutet för Vatten- och Luftvårdsforskning (SIVL)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30448-A3FE-9A9F-2E05-D8F09C8D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5DC22768-B8CA-D367-ACE9-2DF336B32E1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Projektinformation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BC0722-171D-ABD6-D0FB-4D48510FEF25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E1E07DB-B543-9A2D-F774-D35A96E2206E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98" b="-1769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3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79F8A3DF-80B5-DC45-25DF-1268CD2EC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F0A894B0-603F-13C6-D4F4-A9FCA8152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6791403" cy="40356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Utveckla en testmetod för att verifiera noggrannheten och begränsningarna av skannande system avsedda för att uppskatta mängden plast i blandat avfall</a:t>
            </a:r>
          </a:p>
          <a:p>
            <a:pPr>
              <a:lnSpc>
                <a:spcPct val="100000"/>
              </a:lnSpc>
            </a:pPr>
            <a:r>
              <a:rPr lang="sv-SE" dirty="0"/>
              <a:t>Använda metoden på mätsystemet ”</a:t>
            </a:r>
            <a:r>
              <a:rPr lang="sv-SE" dirty="0" err="1"/>
              <a:t>FossilEye</a:t>
            </a:r>
            <a:r>
              <a:rPr lang="sv-SE" dirty="0"/>
              <a:t>” för att se vilka relevanta slutsatser som kan dras</a:t>
            </a:r>
          </a:p>
          <a:p>
            <a:pPr>
              <a:lnSpc>
                <a:spcPct val="100000"/>
              </a:lnSpc>
            </a:pPr>
            <a:r>
              <a:rPr lang="sv-SE" dirty="0"/>
              <a:t>I förlängningen; minska mängden plast som går till förbränning och öka mängden plast som går till materialåtervinning</a:t>
            </a:r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4398B3F3-469C-37D0-ABA1-0E29CF7646D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Syfte &amp; målsättning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0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D1DDD83F-1288-025E-174D-BC57B496A9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6791403" cy="40356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Det identifierades ett flertal utmaningar, både för testmetoden och för mätsystemet</a:t>
            </a:r>
          </a:p>
          <a:p>
            <a:pPr>
              <a:lnSpc>
                <a:spcPct val="100000"/>
              </a:lnSpc>
            </a:pPr>
            <a:r>
              <a:rPr lang="sv-SE" dirty="0"/>
              <a:t>Erfarenheterna kan användas vid den fortsatta utvecklingen av FossilEye och liknande mätsystem</a:t>
            </a:r>
          </a:p>
          <a:p>
            <a:pPr>
              <a:lnSpc>
                <a:spcPct val="100000"/>
              </a:lnSpc>
            </a:pPr>
            <a:r>
              <a:rPr lang="sv-SE" dirty="0"/>
              <a:t>Erfarenheterna ligger också till grund för den testmetod som projektet tog fram</a:t>
            </a:r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3F860522-DF86-777E-5CBB-63A009796F4E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Nyckelresultat</a:t>
            </a:r>
            <a:endParaRPr lang="sv-SE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6791403" cy="403561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sv-SE" dirty="0"/>
              <a:t>När FossilEye testades mot en kontrollerad förbränning med kol-14-mätning blev resultatet osäkert</a:t>
            </a:r>
          </a:p>
          <a:p>
            <a:pPr>
              <a:lnSpc>
                <a:spcPct val="100000"/>
              </a:lnSpc>
            </a:pPr>
            <a:r>
              <a:rPr lang="sv-SE" dirty="0"/>
              <a:t>Kol-14-mätningen gav ett resultat som visade ett snitt av hela testförbränningen på 52 ton</a:t>
            </a:r>
          </a:p>
          <a:p>
            <a:pPr>
              <a:lnSpc>
                <a:spcPct val="100000"/>
              </a:lnSpc>
            </a:pPr>
            <a:r>
              <a:rPr lang="sv-SE" dirty="0"/>
              <a:t>FossilEye mätte </a:t>
            </a:r>
            <a:r>
              <a:rPr lang="sv-SE" dirty="0" err="1"/>
              <a:t>batcher</a:t>
            </a:r>
            <a:r>
              <a:rPr lang="sv-SE" dirty="0"/>
              <a:t> med ca 500 kg åt gången</a:t>
            </a:r>
          </a:p>
          <a:p>
            <a:pPr>
              <a:lnSpc>
                <a:spcPct val="100000"/>
              </a:lnSpc>
            </a:pPr>
            <a:r>
              <a:rPr lang="sv-SE" dirty="0"/>
              <a:t>För att det ska gå att dra några slutsatser bör de båda mätningarna analysera motsvarande mängd material</a:t>
            </a:r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3F860522-DF86-777E-5CBB-63A009796F4E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Nyckelresultat</a:t>
            </a:r>
            <a:endParaRPr lang="sv-SE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3C242E4-7060-F4F2-9901-A4370D3E4F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252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>
            <a:extLst>
              <a:ext uri="{FF2B5EF4-FFF2-40B4-BE49-F238E27FC236}">
                <a16:creationId xmlns:a16="http://schemas.microsoft.com/office/drawing/2014/main" id="{C89A73B6-87BA-A96B-72EE-8BEE25170CD5}"/>
              </a:ext>
            </a:extLst>
          </p:cNvPr>
          <p:cNvSpPr/>
          <p:nvPr/>
        </p:nvSpPr>
        <p:spPr>
          <a:xfrm>
            <a:off x="-2195983" y="-4356816"/>
            <a:ext cx="16583964" cy="16657570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54C502E-9784-3A6A-FE4B-4262C14A6591}"/>
              </a:ext>
            </a:extLst>
          </p:cNvPr>
          <p:cNvSpPr txBox="1"/>
          <p:nvPr/>
        </p:nvSpPr>
        <p:spPr>
          <a:xfrm>
            <a:off x="498940" y="5655746"/>
            <a:ext cx="728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i="1" dirty="0">
                <a:solidFill>
                  <a:srgbClr val="487574"/>
                </a:solidFill>
                <a:latin typeface="Georgia" panose="02040502050405020303" pitchFamily="18" charset="0"/>
              </a:rPr>
              <a:t>Resultat från plockanalyserna (y-axeln) och från FossilEye (x-axeln)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6C08556-AE22-D095-3B25-7B3F95BD23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04175A6-1208-5D36-2316-6A13131EA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595300"/>
              </p:ext>
            </p:extLst>
          </p:nvPr>
        </p:nvGraphicFramePr>
        <p:xfrm>
          <a:off x="92834" y="1480000"/>
          <a:ext cx="7021487" cy="3947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5EDBEE7-949F-3833-5A1E-12EF66656BEB}"/>
              </a:ext>
            </a:extLst>
          </p:cNvPr>
          <p:cNvSpPr txBox="1">
            <a:spLocks/>
          </p:cNvSpPr>
          <p:nvPr/>
        </p:nvSpPr>
        <p:spPr>
          <a:xfrm>
            <a:off x="6095999" y="1998191"/>
            <a:ext cx="5636821" cy="3947557"/>
          </a:xfr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När FossilEye testades mot plockanalyser gavs en skev jämförelse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Plockanalysen var bättre på att identifiera svart plast/gummi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FossilEye var bättre på att identifiera skumplast och syntetisk textil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Det är viktigt att de båda analyserna faktiskt mäter samma sak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2400" dirty="0">
              <a:solidFill>
                <a:srgbClr val="0F6B69"/>
              </a:solidFill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8D5015F-88E7-1884-8B50-397A10A52ACD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D1E1CA-EFCA-2848-DF60-9A6B031F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B040378E-6F96-8E84-813A-3DFDA40782BC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Nyckelresultat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4" name="Diagram 1">
            <a:extLst>
              <a:ext uri="{FF2B5EF4-FFF2-40B4-BE49-F238E27FC236}">
                <a16:creationId xmlns:a16="http://schemas.microsoft.com/office/drawing/2014/main" id="{CA43C674-F9A1-6372-D18D-5EBA4BB684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85633"/>
              </p:ext>
            </p:extLst>
          </p:nvPr>
        </p:nvGraphicFramePr>
        <p:xfrm>
          <a:off x="459180" y="1480000"/>
          <a:ext cx="46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ruta 6">
            <a:extLst>
              <a:ext uri="{FF2B5EF4-FFF2-40B4-BE49-F238E27FC236}">
                <a16:creationId xmlns:a16="http://schemas.microsoft.com/office/drawing/2014/main" id="{6591AD2B-EF13-B77C-AF87-EBBDD04B1CB4}"/>
              </a:ext>
            </a:extLst>
          </p:cNvPr>
          <p:cNvSpPr txBox="1"/>
          <p:nvPr/>
        </p:nvSpPr>
        <p:spPr>
          <a:xfrm>
            <a:off x="1762568" y="2137080"/>
            <a:ext cx="502061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solidFill>
                  <a:srgbClr val="0F6B69"/>
                </a:solidFill>
              </a:rPr>
              <a:t>SLF</a:t>
            </a:r>
          </a:p>
        </p:txBody>
      </p:sp>
      <p:sp>
        <p:nvSpPr>
          <p:cNvPr id="26" name="textruta 7">
            <a:extLst>
              <a:ext uri="{FF2B5EF4-FFF2-40B4-BE49-F238E27FC236}">
                <a16:creationId xmlns:a16="http://schemas.microsoft.com/office/drawing/2014/main" id="{74C53E6D-9912-CCD4-4989-492D94AEE6F6}"/>
              </a:ext>
            </a:extLst>
          </p:cNvPr>
          <p:cNvSpPr txBox="1"/>
          <p:nvPr/>
        </p:nvSpPr>
        <p:spPr>
          <a:xfrm>
            <a:off x="1446508" y="3640000"/>
            <a:ext cx="966931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solidFill>
                  <a:srgbClr val="0F6B69"/>
                </a:solidFill>
              </a:rPr>
              <a:t>Restavfall</a:t>
            </a:r>
          </a:p>
        </p:txBody>
      </p:sp>
      <p:sp>
        <p:nvSpPr>
          <p:cNvPr id="27" name="textruta 8">
            <a:extLst>
              <a:ext uri="{FF2B5EF4-FFF2-40B4-BE49-F238E27FC236}">
                <a16:creationId xmlns:a16="http://schemas.microsoft.com/office/drawing/2014/main" id="{162DA813-7095-4B0C-F0F2-A907FDC37527}"/>
              </a:ext>
            </a:extLst>
          </p:cNvPr>
          <p:cNvSpPr txBox="1"/>
          <p:nvPr/>
        </p:nvSpPr>
        <p:spPr>
          <a:xfrm>
            <a:off x="2055742" y="4401115"/>
            <a:ext cx="1402948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solidFill>
                  <a:srgbClr val="0F6B69"/>
                </a:solidFill>
              </a:rPr>
              <a:t>ÅVC &amp; Industri</a:t>
            </a:r>
          </a:p>
        </p:txBody>
      </p:sp>
      <p:sp>
        <p:nvSpPr>
          <p:cNvPr id="28" name="textruta 15">
            <a:extLst>
              <a:ext uri="{FF2B5EF4-FFF2-40B4-BE49-F238E27FC236}">
                <a16:creationId xmlns:a16="http://schemas.microsoft.com/office/drawing/2014/main" id="{E29C5209-0436-BC1A-CE92-07B6BD1A7C07}"/>
              </a:ext>
            </a:extLst>
          </p:cNvPr>
          <p:cNvSpPr txBox="1"/>
          <p:nvPr/>
        </p:nvSpPr>
        <p:spPr>
          <a:xfrm>
            <a:off x="3018838" y="3869392"/>
            <a:ext cx="1689886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solidFill>
                  <a:srgbClr val="0F6B69"/>
                </a:solidFill>
              </a:rPr>
              <a:t>Schredded fraction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4EBA38-106E-2FB6-4A5A-4677DBD3B860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2757216" y="4077896"/>
            <a:ext cx="30289" cy="323219"/>
          </a:xfrm>
          <a:prstGeom prst="line">
            <a:avLst/>
          </a:prstGeom>
          <a:ln>
            <a:solidFill>
              <a:srgbClr val="0F6B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ruta 14">
            <a:extLst>
              <a:ext uri="{FF2B5EF4-FFF2-40B4-BE49-F238E27FC236}">
                <a16:creationId xmlns:a16="http://schemas.microsoft.com/office/drawing/2014/main" id="{BECCAE0F-C42D-32B7-CCC9-999A859D7F57}"/>
              </a:ext>
            </a:extLst>
          </p:cNvPr>
          <p:cNvSpPr txBox="1"/>
          <p:nvPr/>
        </p:nvSpPr>
        <p:spPr>
          <a:xfrm>
            <a:off x="3408920" y="3289852"/>
            <a:ext cx="1939955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solidFill>
                  <a:srgbClr val="0F6B69"/>
                </a:solidFill>
              </a:rPr>
              <a:t>Verksamhet (sorterat)</a:t>
            </a:r>
          </a:p>
        </p:txBody>
      </p:sp>
    </p:spTree>
    <p:extLst>
      <p:ext uri="{BB962C8B-B14F-4D97-AF65-F5344CB8AC3E}">
        <p14:creationId xmlns:p14="http://schemas.microsoft.com/office/powerpoint/2010/main" val="345094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>
            <a:extLst>
              <a:ext uri="{FF2B5EF4-FFF2-40B4-BE49-F238E27FC236}">
                <a16:creationId xmlns:a16="http://schemas.microsoft.com/office/drawing/2014/main" id="{C89A73B6-87BA-A96B-72EE-8BEE25170CD5}"/>
              </a:ext>
            </a:extLst>
          </p:cNvPr>
          <p:cNvSpPr/>
          <p:nvPr/>
        </p:nvSpPr>
        <p:spPr>
          <a:xfrm>
            <a:off x="-2195983" y="-4356816"/>
            <a:ext cx="16583964" cy="16657570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9F9B34B-702A-A34B-F942-03C043C68A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697109"/>
              </p:ext>
            </p:extLst>
          </p:nvPr>
        </p:nvGraphicFramePr>
        <p:xfrm>
          <a:off x="459181" y="1472830"/>
          <a:ext cx="4719759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854C502E-9784-3A6A-FE4B-4262C14A6591}"/>
              </a:ext>
            </a:extLst>
          </p:cNvPr>
          <p:cNvSpPr txBox="1"/>
          <p:nvPr/>
        </p:nvSpPr>
        <p:spPr>
          <a:xfrm>
            <a:off x="500400" y="5655600"/>
            <a:ext cx="8258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i="1" dirty="0">
                <a:solidFill>
                  <a:srgbClr val="487574"/>
                </a:solidFill>
                <a:latin typeface="Georgia" panose="02040502050405020303" pitchFamily="18" charset="0"/>
              </a:rPr>
              <a:t>Uppmätt andel plast, från FossilEye, av avfallsprov som testades flera gånger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6C08556-AE22-D095-3B25-7B3F95BD23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5EDBEE7-949F-3833-5A1E-12EF66656BEB}"/>
              </a:ext>
            </a:extLst>
          </p:cNvPr>
          <p:cNvSpPr txBox="1">
            <a:spLocks/>
          </p:cNvSpPr>
          <p:nvPr/>
        </p:nvSpPr>
        <p:spPr>
          <a:xfrm>
            <a:off x="6095999" y="1998191"/>
            <a:ext cx="5636821" cy="3947557"/>
          </a:xfr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Vid test av repeterbarheten insågs det att proverna förändrades under mätningarna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Porösa material föll sönder till mindre bitar och en liten andel material förlorades vid varje körning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Lämpligen jämförs endast prov </a:t>
            </a:r>
            <a:r>
              <a:rPr lang="sv-SE" sz="2400" i="1" dirty="0">
                <a:solidFill>
                  <a:srgbClr val="0F6B69"/>
                </a:solidFill>
              </a:rPr>
              <a:t>N</a:t>
            </a:r>
            <a:r>
              <a:rPr lang="sv-SE" sz="2400" dirty="0">
                <a:solidFill>
                  <a:srgbClr val="0F6B69"/>
                </a:solidFill>
              </a:rPr>
              <a:t> mot prov </a:t>
            </a:r>
            <a:r>
              <a:rPr lang="sv-SE" sz="2400" i="1" dirty="0">
                <a:solidFill>
                  <a:srgbClr val="0F6B69"/>
                </a:solidFill>
              </a:rPr>
              <a:t>N+1</a:t>
            </a:r>
            <a:r>
              <a:rPr lang="sv-SE" sz="2400" dirty="0">
                <a:solidFill>
                  <a:srgbClr val="0F6B69"/>
                </a:solidFill>
              </a:rPr>
              <a:t>, dvs första mot andra och andra mot tredje osv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2400" dirty="0">
              <a:solidFill>
                <a:srgbClr val="0F6B69"/>
              </a:solidFill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8D5015F-88E7-1884-8B50-397A10A52ACD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D1E1CA-EFCA-2848-DF60-9A6B031F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B040378E-6F96-8E84-813A-3DFDA40782BC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Nyckelresultat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29AEB6E9-8E83-D1D1-EAC5-72384EE1A6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233F123-9175-35FD-349A-B73D8CF87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Testmetoden bör bygga på:</a:t>
            </a:r>
          </a:p>
          <a:p>
            <a:pPr lvl="1"/>
            <a:r>
              <a:rPr lang="sv-SE" dirty="0"/>
              <a:t>En väl specificerad jämförelse baserad på en kombination av både plockanalys och kol-14-mätning</a:t>
            </a:r>
          </a:p>
          <a:p>
            <a:pPr lvl="1"/>
            <a:r>
              <a:rPr lang="sv-SE" dirty="0"/>
              <a:t>Repeterbarhet där endast mätningar direkt efter varandra jämförs</a:t>
            </a:r>
          </a:p>
          <a:p>
            <a:r>
              <a:rPr lang="sv-SE" dirty="0"/>
              <a:t>Flera mätosäkerhetsberäkningar kan behövas, så att det finns en mätosäkerhet beräknad för varje typ av avfall som mätverktyget ska klara av att analysera</a:t>
            </a:r>
          </a:p>
          <a:p>
            <a:r>
              <a:rPr lang="sv-SE" dirty="0"/>
              <a:t>Det är stor skillnad mellan avfall och avfall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38954D98-D255-248B-625B-F3E6469A7B6C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Insikter &amp; slutsatser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78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vfallSverige-tema_2024">
  <a:themeElements>
    <a:clrScheme name="AVS_2024">
      <a:dk1>
        <a:srgbClr val="F6F1E3"/>
      </a:dk1>
      <a:lt1>
        <a:srgbClr val="F6F1E3"/>
      </a:lt1>
      <a:dk2>
        <a:srgbClr val="103140"/>
      </a:dk2>
      <a:lt2>
        <a:srgbClr val="609291"/>
      </a:lt2>
      <a:accent1>
        <a:srgbClr val="004763"/>
      </a:accent1>
      <a:accent2>
        <a:srgbClr val="821946"/>
      </a:accent2>
      <a:accent3>
        <a:srgbClr val="C2A245"/>
      </a:accent3>
      <a:accent4>
        <a:srgbClr val="006665"/>
      </a:accent4>
      <a:accent5>
        <a:srgbClr val="AC6878"/>
      </a:accent5>
      <a:accent6>
        <a:srgbClr val="A6BDBC"/>
      </a:accent6>
      <a:hlink>
        <a:srgbClr val="FFFFFE"/>
      </a:hlink>
      <a:folHlink>
        <a:srgbClr val="C2A14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-tema_2024" id="{4CD7FB37-0B74-A14B-A430-8392E12B5DFB}" vid="{128B1696-8250-8945-AB4F-7FA4F89C1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40BD1A57A6F2429143BB38783CD682" ma:contentTypeVersion="18" ma:contentTypeDescription="Skapa ett nytt dokument." ma:contentTypeScope="" ma:versionID="e98c4ae6b924f68b51a28d290c04a06f">
  <xsd:schema xmlns:xsd="http://www.w3.org/2001/XMLSchema" xmlns:xs="http://www.w3.org/2001/XMLSchema" xmlns:p="http://schemas.microsoft.com/office/2006/metadata/properties" xmlns:ns2="87003bf1-cc42-42a1-a293-daac2a5038cb" xmlns:ns3="7803d533-e1c2-4cc4-bdab-4e4fd6b04def" targetNamespace="http://schemas.microsoft.com/office/2006/metadata/properties" ma:root="true" ma:fieldsID="f5a11a5848b3d707f6f2a45511016718" ns2:_="" ns3:_="">
    <xsd:import namespace="87003bf1-cc42-42a1-a293-daac2a5038cb"/>
    <xsd:import namespace="7803d533-e1c2-4cc4-bdab-4e4fd6b04d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03bf1-cc42-42a1-a293-daac2a5038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7b349a0b-edc6-45e9-bae2-b1a2763297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3d533-e1c2-4cc4-bdab-4e4fd6b04de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15e3ba0-e3e8-41e7-b31a-033988834cc1}" ma:internalName="TaxCatchAll" ma:showField="CatchAllData" ma:web="7803d533-e1c2-4cc4-bdab-4e4fd6b04d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003bf1-cc42-42a1-a293-daac2a5038cb">
      <Terms xmlns="http://schemas.microsoft.com/office/infopath/2007/PartnerControls"/>
    </lcf76f155ced4ddcb4097134ff3c332f>
    <TaxCatchAll xmlns="7803d533-e1c2-4cc4-bdab-4e4fd6b04def" xsi:nil="true"/>
  </documentManagement>
</p:properties>
</file>

<file path=customXml/itemProps1.xml><?xml version="1.0" encoding="utf-8"?>
<ds:datastoreItem xmlns:ds="http://schemas.openxmlformats.org/officeDocument/2006/customXml" ds:itemID="{997AE442-C8D1-4F5B-B22B-84ABF0F83C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0B99BB-9DC2-4D42-96D2-23DF1935A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03bf1-cc42-42a1-a293-daac2a5038cb"/>
    <ds:schemaRef ds:uri="7803d533-e1c2-4cc4-bdab-4e4fd6b04d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D1E9EA-1243-41CF-882B-43D84F9E6C8F}">
  <ds:schemaRefs>
    <ds:schemaRef ds:uri="http://purl.org/dc/elements/1.1/"/>
    <ds:schemaRef ds:uri="http://schemas.microsoft.com/office/infopath/2007/PartnerControls"/>
    <ds:schemaRef ds:uri="a98ba2db-5b99-4acc-b3cd-7930f6769ac6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611cc7e-243d-4120-a4b3-dc62a26f08e1"/>
    <ds:schemaRef ds:uri="fbe7ad95-0d9e-46ae-9350-333e0f496a9e"/>
    <ds:schemaRef ds:uri="http://purl.org/dc/terms/"/>
    <ds:schemaRef ds:uri="87003bf1-cc42-42a1-a293-daac2a5038cb"/>
    <ds:schemaRef ds:uri="7803d533-e1c2-4cc4-bdab-4e4fd6b04de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684</TotalTime>
  <Words>538</Words>
  <Application>Microsoft Macintosh PowerPoint</Application>
  <PresentationFormat>Bredbild</PresentationFormat>
  <Paragraphs>66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Systemtypsnitt normalt</vt:lpstr>
      <vt:lpstr>Wingdings</vt:lpstr>
      <vt:lpstr>AvfallSverige-tema_2024</vt:lpstr>
      <vt:lpstr>Metod för verifiering av avfallsskannande system  Med en inblick i hur FossilEye fungerade under dess utveckling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Carolina Tufvesson</dc:creator>
  <cp:keywords/>
  <dc:description/>
  <cp:lastModifiedBy>Jessica Christiansen</cp:lastModifiedBy>
  <cp:revision>9</cp:revision>
  <dcterms:created xsi:type="dcterms:W3CDTF">2024-01-22T07:33:06Z</dcterms:created>
  <dcterms:modified xsi:type="dcterms:W3CDTF">2025-03-27T08:18:29Z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0x0101001E40BD1A57A6F2429143BB38783CD682</vt:lpwstr>
  </property>
  <property fmtid="{D5CDD505-2E9C-101B-9397-08002B2CF9AE}" pid="3" name="MediaServiceImageTags">
    <vt:lpwstr/>
  </property>
</Properties>
</file>