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3"/>
  </p:notesMasterIdLst>
  <p:sldIdLst>
    <p:sldId id="288" r:id="rId5"/>
    <p:sldId id="272" r:id="rId6"/>
    <p:sldId id="284" r:id="rId7"/>
    <p:sldId id="273" r:id="rId8"/>
    <p:sldId id="277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10 juni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Fredrika.stranne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61015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pPr>
              <a:lnSpc>
                <a:spcPts val="1400"/>
              </a:lnSpc>
              <a:tabLst>
                <a:tab pos="810260" algn="l"/>
                <a:tab pos="1620520" algn="l"/>
                <a:tab pos="2430780" algn="l"/>
                <a:tab pos="4050665" algn="l"/>
                <a:tab pos="5311140" algn="r"/>
              </a:tabLst>
            </a:pPr>
            <a:r>
              <a:rPr lang="sv-SE" sz="3200" dirty="0">
                <a:solidFill>
                  <a:srgbClr val="0F6B69"/>
                </a:solidFill>
                <a:latin typeface="+mn-lt"/>
                <a:ea typeface="+mn-ea"/>
                <a:cs typeface="+mn-cs"/>
              </a:rPr>
              <a:t>Mätning av ytemissioner från</a:t>
            </a:r>
            <a:br>
              <a:rPr lang="sv-SE" sz="3200" dirty="0">
                <a:solidFill>
                  <a:srgbClr val="0F6B69"/>
                </a:solidFill>
                <a:latin typeface="+mn-lt"/>
                <a:ea typeface="+mn-ea"/>
                <a:cs typeface="+mn-cs"/>
              </a:rPr>
            </a:br>
            <a:br>
              <a:rPr lang="sv-SE" sz="3200" dirty="0">
                <a:solidFill>
                  <a:srgbClr val="0F6B69"/>
                </a:solidFill>
                <a:latin typeface="+mn-lt"/>
                <a:ea typeface="+mn-ea"/>
                <a:cs typeface="+mn-cs"/>
              </a:rPr>
            </a:br>
            <a:r>
              <a:rPr lang="sv-SE" sz="3200" dirty="0">
                <a:solidFill>
                  <a:srgbClr val="0F6B69"/>
                </a:solidFill>
                <a:latin typeface="+mn-lt"/>
                <a:ea typeface="+mn-ea"/>
                <a:cs typeface="+mn-cs"/>
              </a:rPr>
              <a:t> avfallsanläggningar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Juni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Rapportnummer 2024:12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451687" y="1931362"/>
            <a:ext cx="7008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Åsa </a:t>
            </a:r>
            <a:r>
              <a:rPr lang="sv-SE" sz="2000" dirty="0" err="1">
                <a:solidFill>
                  <a:srgbClr val="0F6B69"/>
                </a:solidFill>
              </a:rPr>
              <a:t>Kolmert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dirty="0" err="1">
                <a:solidFill>
                  <a:srgbClr val="0F6B69"/>
                </a:solidFill>
              </a:rPr>
              <a:t>Strickland</a:t>
            </a:r>
            <a:r>
              <a:rPr lang="sv-SE" sz="2000" dirty="0">
                <a:solidFill>
                  <a:srgbClr val="0F6B69"/>
                </a:solidFill>
              </a:rPr>
              <a:t>, Seren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Åsa </a:t>
            </a:r>
            <a:r>
              <a:rPr lang="sv-SE" sz="2000" dirty="0" err="1">
                <a:solidFill>
                  <a:srgbClr val="0F6B69"/>
                </a:solidFill>
              </a:rPr>
              <a:t>Kolmert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dirty="0" err="1">
                <a:solidFill>
                  <a:srgbClr val="0F6B69"/>
                </a:solidFill>
              </a:rPr>
              <a:t>Strickland</a:t>
            </a:r>
            <a:r>
              <a:rPr lang="sv-SE" sz="2000" dirty="0">
                <a:solidFill>
                  <a:srgbClr val="0F6B69"/>
                </a:solidFill>
              </a:rPr>
              <a:t>, Seren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avfallsanläggningssatsning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192388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Utsläpp av metan från stora ytor som t ex deponier sker kontinuerligt, vilket göra att de totala utsläppen är stora. Vi har ett åtagande att minska utsläppen: Sverige har skrivit på the Global </a:t>
            </a:r>
            <a:r>
              <a:rPr lang="sv-SE" dirty="0" err="1"/>
              <a:t>Methane</a:t>
            </a:r>
            <a:r>
              <a:rPr lang="sv-SE" dirty="0"/>
              <a:t> </a:t>
            </a:r>
            <a:r>
              <a:rPr lang="sv-SE" dirty="0" err="1"/>
              <a:t>Pledge</a:t>
            </a:r>
            <a:r>
              <a:rPr lang="sv-SE" dirty="0"/>
              <a:t>. </a:t>
            </a:r>
          </a:p>
          <a:p>
            <a:r>
              <a:rPr lang="sv-SE" dirty="0"/>
              <a:t>Hur stora är utsläppen? </a:t>
            </a:r>
          </a:p>
          <a:p>
            <a:r>
              <a:rPr lang="sv-SE" dirty="0"/>
              <a:t>Kan vi mäta dem, vilka mätmetoder fungerar, hur handlar man upp mätningen, hur utvärderar man felkällor, hur använder man resultaten?</a:t>
            </a:r>
          </a:p>
          <a:p>
            <a:r>
              <a:rPr lang="sv-SE" dirty="0"/>
              <a:t>Utvecklingen av mätmetoder och metodik går snabbt framåt, men kommersiella metoder finns tillgängliga. </a:t>
            </a:r>
          </a:p>
          <a:p>
            <a:r>
              <a:rPr lang="sv-SE" dirty="0"/>
              <a:t>I rapporten beskrivs de olika mätmetoderna samt svar på frågeställningarna ovan.</a:t>
            </a:r>
          </a:p>
          <a:p>
            <a:r>
              <a:rPr lang="sv-SE" dirty="0"/>
              <a:t>Rapporten ska fungera som ett verktyg vid beställning av mätningar samt utvärdering av resultat och åtgärder. 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latshållare för bild 2" descr="En bild som visar karta, skärmbild, text&#10;&#10;Automatiskt genererad beskrivning">
            <a:extLst>
              <a:ext uri="{FF2B5EF4-FFF2-40B4-BE49-F238E27FC236}">
                <a16:creationId xmlns:a16="http://schemas.microsoft.com/office/drawing/2014/main" id="{386A964B-71D7-AAC4-1594-330FD5C6C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r="2720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26" y="1496292"/>
            <a:ext cx="8228137" cy="54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Mäta utsläpp över en stor yta är svårt på flera olika sätt.</a:t>
            </a:r>
          </a:p>
          <a:p>
            <a:r>
              <a:rPr lang="sv-SE" sz="2000" dirty="0"/>
              <a:t>Kvalitativa mätningar registrerar </a:t>
            </a:r>
            <a:r>
              <a:rPr lang="sv-SE" sz="2000" u="sng" dirty="0"/>
              <a:t>att</a:t>
            </a:r>
            <a:r>
              <a:rPr lang="sv-SE" sz="2000" dirty="0"/>
              <a:t> det sker utsläpp och varifrån – användbart vid t ex läcksökning. </a:t>
            </a:r>
          </a:p>
          <a:p>
            <a:r>
              <a:rPr lang="sv-SE" sz="2000" dirty="0"/>
              <a:t>Kvantitativa mätningar – bestämmer ett metanflöde i t ex kg metan /h, för rapportering t ex till Klimatbokslut.</a:t>
            </a:r>
          </a:p>
          <a:p>
            <a:r>
              <a:rPr lang="sv-SE" sz="2000" dirty="0"/>
              <a:t>Det gäller att mäta utsläppsplymen på rätt plats, vid rätt tillfälle och mäta både dess koncentration och dess hastighet för att bestämma flödet. </a:t>
            </a:r>
          </a:p>
          <a:p>
            <a:r>
              <a:rPr lang="sv-SE" sz="2000" dirty="0"/>
              <a:t>Felkällor finns i mätmetoden, i andra metankällor som kan finnas i närheten (biogasanläggning, jordbruk, torvmark, ladugård), samt i variationer i utsläppen som beror av väder, vind och framför allt lufttrycksförhållanden.</a:t>
            </a:r>
          </a:p>
          <a:p>
            <a:r>
              <a:rPr lang="sv-SE" sz="2000" dirty="0"/>
              <a:t>Både den som utför mätningen och den som tolkar resultaten måste ha goda kunskaper och förståelse för såväl mätningen som anläggningen</a:t>
            </a:r>
            <a:r>
              <a:rPr lang="sv-SE" sz="3100" dirty="0"/>
              <a:t>.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Placeholder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6446D64-8C83-1804-1C93-CC6704FF4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7" r="10337"/>
          <a:stretch>
            <a:fillRect/>
          </a:stretch>
        </p:blipFill>
        <p:spPr>
          <a:xfrm>
            <a:off x="8457670" y="1299898"/>
            <a:ext cx="3734330" cy="42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66251" y="0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6787" y="1813785"/>
            <a:ext cx="8571345" cy="4394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Det går att mäta metanutsläpp från avfallsanläggningar både kvalitativt och kvantitativt.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Resultatet ställas i relation till förhållanden vid mättillfället, både vid kvalitativa och kvantitativa mätningar.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Resultatet måste tolkas noga utefter felkällorna. Mätningarna ska helst upprepas regelbundet (1-2 ggr per år) under några år.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Det går att åtgärda och därmed minska metanutsläppen, genom att vidta aktiva eller passiva åtgärder.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Rapporten, som sammanställer kommersiella metoder, nya forskningsresultat och hur man gör i andra länder, utgör ett stöd genom hela processen.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287066" y="214777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2A42EA4E-8727-CF12-2385-A60F85850E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r="21561"/>
          <a:stretch/>
        </p:blipFill>
        <p:spPr>
          <a:xfrm>
            <a:off x="8803120" y="1079114"/>
            <a:ext cx="2856130" cy="3766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Fredrika </a:t>
            </a:r>
            <a:r>
              <a:rPr lang="sv-SE" sz="2000" dirty="0" err="1">
                <a:solidFill>
                  <a:srgbClr val="0F6B69"/>
                </a:solidFill>
              </a:rPr>
              <a:t>Stranne</a:t>
            </a: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fredrika.stranne@avfallsverige.se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utomatiskt genererad beskrivning">
            <a:extLst>
              <a:ext uri="{FF2B5EF4-FFF2-40B4-BE49-F238E27FC236}">
                <a16:creationId xmlns:a16="http://schemas.microsoft.com/office/drawing/2014/main" id="{43CBA314-43E3-AEAD-7F94-A1DE012BF4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Props1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1E9EA-1243-41CF-882B-43D84F9E6C8F}">
  <ds:schemaRefs>
    <ds:schemaRef ds:uri="http://purl.org/dc/terms/"/>
    <ds:schemaRef ds:uri="http://www.w3.org/XML/1998/namespace"/>
    <ds:schemaRef ds:uri="http://purl.org/dc/dcmitype/"/>
    <ds:schemaRef ds:uri="a98ba2db-5b99-4acc-b3cd-7930f6769ac6"/>
    <ds:schemaRef ds:uri="http://purl.org/dc/elements/1.1/"/>
    <ds:schemaRef ds:uri="1611cc7e-243d-4120-a4b3-dc62a26f08e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e7ad95-0d9e-46ae-9350-333e0f496a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517</TotalTime>
  <Words>499</Words>
  <Application>Microsoft Macintosh PowerPoint</Application>
  <PresentationFormat>Bredbild</PresentationFormat>
  <Paragraphs>48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Systemtypsnitt normalt</vt:lpstr>
      <vt:lpstr>Wingdings</vt:lpstr>
      <vt:lpstr>AvfallSverige-tema_2024</vt:lpstr>
      <vt:lpstr>Mätning av ytemissioner från   avfallsanläggningar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7</cp:revision>
  <dcterms:created xsi:type="dcterms:W3CDTF">2024-01-22T07:33:06Z</dcterms:created>
  <dcterms:modified xsi:type="dcterms:W3CDTF">2024-06-10T13:13:17Z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