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0"/>
  </p:notesMasterIdLst>
  <p:sldIdLst>
    <p:sldId id="288" r:id="rId5"/>
    <p:sldId id="272" r:id="rId6"/>
    <p:sldId id="284" r:id="rId7"/>
    <p:sldId id="273" r:id="rId8"/>
    <p:sldId id="294" r:id="rId9"/>
    <p:sldId id="285" r:id="rId10"/>
    <p:sldId id="301" r:id="rId11"/>
    <p:sldId id="302" r:id="rId12"/>
    <p:sldId id="303" r:id="rId13"/>
    <p:sldId id="304" r:id="rId14"/>
    <p:sldId id="300" r:id="rId15"/>
    <p:sldId id="299" r:id="rId16"/>
    <p:sldId id="290" r:id="rId17"/>
    <p:sldId id="286" r:id="rId18"/>
    <p:sldId id="287"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1E6589-A183-3EB7-0BAE-FF687B383E80}" name="Yevgeniya Arushanyan" initials="YA" userId="S::yevgeniya.arushanyan@ramboll.se::57ddd114-c0d8-4644-b64d-47d1c9a54e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B69"/>
    <a:srgbClr val="487574"/>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47"/>
    <p:restoredTop sz="96966" autoAdjust="0"/>
  </p:normalViewPr>
  <p:slideViewPr>
    <p:cSldViewPr snapToGrid="0" snapToObjects="1">
      <p:cViewPr varScale="1">
        <p:scale>
          <a:sx n="162" d="100"/>
          <a:sy n="162" d="100"/>
        </p:scale>
        <p:origin x="232"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2024-04-23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dirty="0"/>
              <a:t>Omvärldsbevakning</a:t>
            </a:r>
          </a:p>
          <a:p>
            <a:pPr marL="171450" indent="-171450">
              <a:buFont typeface="Arial" panose="020B0604020202020204" pitchFamily="34" charset="0"/>
              <a:buChar char="•"/>
            </a:pPr>
            <a:r>
              <a:rPr lang="sv-SE" sz="1200" dirty="0"/>
              <a:t>Gränsdragning mellan anmälan och tillstånd; omprövning och ansökan – denna del bygger på intervjuer med verksamhetsutövare, myndighetspersoner och miljöjurister. Avsnittets resultat består av resonemang och svar på frågeställningar som följde med i förfrågningsunderlaget till de som intervjuades</a:t>
            </a:r>
          </a:p>
          <a:p>
            <a:pPr marL="171450" indent="-171450">
              <a:buFont typeface="Arial" panose="020B0604020202020204" pitchFamily="34" charset="0"/>
              <a:buChar char="•"/>
            </a:pPr>
            <a:r>
              <a:rPr lang="sv-SE" sz="1200" dirty="0"/>
              <a:t>Strategisk vägledning med förslag till fokusområden och frågor som man kan ställa sig själv för att kunna göra en första bedömning inför dialog med tillsynsmyndigheten</a:t>
            </a:r>
          </a:p>
          <a:p>
            <a:pPr marL="171450" indent="-171450">
              <a:buFont typeface="Arial" panose="020B0604020202020204" pitchFamily="34" charset="0"/>
              <a:buChar char="•"/>
            </a:pPr>
            <a:r>
              <a:rPr lang="sv-SE" sz="1200" dirty="0"/>
              <a:t>Källhänvisning – med länkar för egen inläsning</a:t>
            </a:r>
          </a:p>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5</a:t>
            </a:fld>
            <a:endParaRPr lang="sv-SE"/>
          </a:p>
        </p:txBody>
      </p:sp>
    </p:spTree>
    <p:extLst>
      <p:ext uri="{BB962C8B-B14F-4D97-AF65-F5344CB8AC3E}">
        <p14:creationId xmlns:p14="http://schemas.microsoft.com/office/powerpoint/2010/main" val="52636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solidFill>
                  <a:srgbClr val="111111"/>
                </a:solidFill>
                <a:effectLst/>
                <a:latin typeface="Segoe UI" panose="020B0502040204020203" pitchFamily="34" charset="0"/>
                <a:ea typeface="Times New Roman" panose="02020603050405020304" pitchFamily="18" charset="0"/>
                <a:cs typeface="Times New Roman" panose="02020603050405020304" pitchFamily="18" charset="0"/>
              </a:rPr>
              <a:t>Även om grundtillståndet är meddelat enligt miljöskyddslagen så kan verksamheten genom ändringstillstånd, villkorsändringar eller anmälan om ändring kommit att minska verksamhetens miljöpåverkan. Vad som alltid ska beaktas vid omprövning är vilken miljönytta som möjliggörs genom nya eller ändrade villkor.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i="1" dirty="0">
                <a:solidFill>
                  <a:srgbClr val="111111"/>
                </a:solidFill>
                <a:effectLst/>
                <a:latin typeface="Segoe UI" panose="020B0502040204020203" pitchFamily="34" charset="0"/>
                <a:ea typeface="Times New Roman" panose="02020603050405020304" pitchFamily="18" charset="0"/>
                <a:cs typeface="Times New Roman" panose="02020603050405020304" pitchFamily="18" charset="0"/>
              </a:rPr>
              <a:t>Observera att omprövningspunkter 1-12 i 24 kap 5§ Miljöbalken gäller oavsett tillståndets ålder.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3416490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600"/>
              </a:spcAft>
            </a:pPr>
            <a:r>
              <a:rPr lang="sv-SE" sz="18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Att verksamheten har många ändringar är inte ett skäl för omprövning som kan krävas av tillsynsmyndigheten. Ramen för vad som kan omprövas framgår av 24 kap. 5 § miljöbalken.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sv-SE" sz="18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Om verksamheten har gjort många ändringar sedan grundtillståndet gavs som innebär tidskrävande uppföljning av villkor kan det ända kanske vara en idé för verksamhetsutövaren att begära omprövning av hela verksamheten för att renodla sin krav och sin uppföljning.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sv-SE" sz="18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Det ska också noteras att anmälda ändringar till tillsynsmyndigheten av verksamheten ligger utanför tillståndets rättskraft. Ett vanligt svar på en ändringsanmälan är ett föreläggande om försiktighetsmått. Sådana försiktighetsmått kan tillsynsmyndigheten upphäva och ersätta med nya om skäl föreligger. Att ompröva verksamheten hos tillståndsgivande myndighet innebär att villkor får rättskraft och inte kan ändras hos tillsynsmyndigheten. </a:t>
            </a:r>
          </a:p>
          <a:p>
            <a:pPr>
              <a:lnSpc>
                <a:spcPct val="107000"/>
              </a:lnSpc>
              <a:spcAft>
                <a:spcPts val="600"/>
              </a:spcAft>
            </a:pPr>
            <a:endParaRPr lang="sv-SE" sz="18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sv-SE" sz="1800" i="1" dirty="0">
                <a:solidFill>
                  <a:srgbClr val="111111"/>
                </a:solidFill>
                <a:effectLst/>
                <a:latin typeface="Segoe UI" panose="020B0502040204020203" pitchFamily="34" charset="0"/>
                <a:ea typeface="Times New Roman" panose="02020603050405020304" pitchFamily="18" charset="0"/>
                <a:cs typeface="Times New Roman" panose="02020603050405020304" pitchFamily="18" charset="0"/>
              </a:rPr>
              <a:t>Ett tillstånds rättskraft omfattar aldrig mer än det som har prövats. Ifall verksamheten har ändrats utan att man har tillståndsprövat eller anmält ändringen bedrivs en otillåten miljöverksamhet. Om det är otillåten miljöverksamheten riskerar den tillkommande verksamheten att förbjudas till dess att annat beslutas.</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7</a:t>
            </a:fld>
            <a:endParaRPr lang="sv-SE"/>
          </a:p>
        </p:txBody>
      </p:sp>
    </p:spTree>
    <p:extLst>
      <p:ext uri="{BB962C8B-B14F-4D97-AF65-F5344CB8AC3E}">
        <p14:creationId xmlns:p14="http://schemas.microsoft.com/office/powerpoint/2010/main" val="43343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E15FE-4D9A-C3BA-A2AA-0E127D63F13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345825D-D1A1-4A86-DC06-BAB4E7C6465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13E113C-1859-FC90-42E5-EFB87D723E3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Notera att för omprövningsgrund enligt 24 kap 5§ miljöbalken kan det räcka att man kan konstatera att villkoren borde ha fått en annan utformning om aktuell olägenhet hade förutsetts.</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r>
              <a:rPr lang="sv-SE" sz="12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Villkor - Tillsynsmyndigheten kan inte kräva omprövning med hänvisning till att verksamheten har för generösa villkor. Ett undantag dock kan vara om verksamhetens lokalisering motiverar extra hårda villkor. Som exempel på det kan vara på grund av recipientens känslighet och/eller att verksamheten med någon betydelse medverkar till att en miljökvalitetsnorm inte följs.</a:t>
            </a:r>
          </a:p>
          <a:p>
            <a:endParaRPr lang="sv-SE" sz="12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endParaRPr>
          </a:p>
          <a:p>
            <a:r>
              <a:rPr lang="sv-SE" sz="1200"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Riktvärden - Om villkoret behöver ändras beror på vad som kan uppnås genom ett nytt villkor. Även om riktvärden av flera skäl kanske inte är det bästa sättet att reglera verksamheten kan inte tillsynsmyndigheten kräva omprövning. </a:t>
            </a:r>
            <a:endParaRPr lang="sv-SE" dirty="0"/>
          </a:p>
        </p:txBody>
      </p:sp>
      <p:sp>
        <p:nvSpPr>
          <p:cNvPr id="4" name="Platshållare för bildnummer 3">
            <a:extLst>
              <a:ext uri="{FF2B5EF4-FFF2-40B4-BE49-F238E27FC236}">
                <a16:creationId xmlns:a16="http://schemas.microsoft.com/office/drawing/2014/main" id="{A509C9FC-097D-4D11-B1C7-315199A1750C}"/>
              </a:ext>
            </a:extLst>
          </p:cNvPr>
          <p:cNvSpPr>
            <a:spLocks noGrp="1"/>
          </p:cNvSpPr>
          <p:nvPr>
            <p:ph type="sldNum" sz="quarter" idx="5"/>
          </p:nvPr>
        </p:nvSpPr>
        <p:spPr/>
        <p:txBody>
          <a:bodyPr/>
          <a:lstStyle/>
          <a:p>
            <a:fld id="{841C78AF-77EE-8146-868A-7BEA0BB9E5F5}" type="slidenum">
              <a:rPr lang="sv-SE" smtClean="0"/>
              <a:t>8</a:t>
            </a:fld>
            <a:endParaRPr lang="sv-SE"/>
          </a:p>
        </p:txBody>
      </p:sp>
    </p:spTree>
    <p:extLst>
      <p:ext uri="{BB962C8B-B14F-4D97-AF65-F5344CB8AC3E}">
        <p14:creationId xmlns:p14="http://schemas.microsoft.com/office/powerpoint/2010/main" val="243911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1752F-2788-066A-BB22-4688A9943D6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03AB2A-10B9-A5ED-7C9D-0E3FC5A6939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60CF97A-C045-D685-04F5-EA6AD48895F4}"/>
              </a:ext>
            </a:extLst>
          </p:cNvPr>
          <p:cNvSpPr>
            <a:spLocks noGrp="1"/>
          </p:cNvSpPr>
          <p:nvPr>
            <p:ph type="body" idx="1"/>
          </p:nvPr>
        </p:nvSpPr>
        <p:spPr/>
        <p:txBody>
          <a:bodyPr/>
          <a:lstStyle/>
          <a:p>
            <a:pPr marL="215900">
              <a:spcAft>
                <a:spcPts val="200"/>
              </a:spcAft>
            </a:pP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För att kunna få kunskap om hur den egna verksamhetens villkor står sig gentemot andra liknade verksamheter är det en god idé att jämföra olika miljörapporter med varandra. Att bevaka beslut från domstol kan vara ett annat sätt. Även tillsynsmyndigheten bevakar och följer utvecklingen inom prövning av de branscher som man har tillsynsansvar över.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marL="215900">
              <a:spcAft>
                <a:spcPts val="200"/>
              </a:spcAft>
            </a:pPr>
            <a:r>
              <a:rPr lang="sv-SE" sz="1800" dirty="0">
                <a:solidFill>
                  <a:srgbClr val="111111"/>
                </a:solidFill>
                <a:effectLst/>
                <a:latin typeface="Segoe UI" panose="020B0502040204020203" pitchFamily="34" charset="0"/>
                <a:ea typeface="Calibri" panose="020F0502020204030204" pitchFamily="34" charset="0"/>
              </a:rPr>
              <a:t>BAT-slutsatser införs i industriutsläppsförordningen (2013:250) i syfte att undvika tillståndsprövningar. Om tillsynsmyndigheten bedömer att verksamheten uppfyller begränsningsvärdet som bygger på en BAT-slutsats då saknas det skäl att ompröva ett mer generöst tillståndsvillkor. Andra skäl behöver i så fall finnas, t ex att de lokala förutsättningarna gör att verksamhetens omgivningspåverkan behöver regleras ytterligare jämfört med begränsningsvärdet i BAT-slutsatsen. Se även vägledning om industriutsläppsbestämmelser, avsnitt 8.4 och 9.3.1.</a:t>
            </a: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marL="215900">
              <a:spcAft>
                <a:spcPts val="200"/>
              </a:spcAft>
            </a:pPr>
            <a:endPar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endParaRPr>
          </a:p>
          <a:p>
            <a:pPr marL="215900">
              <a:spcAft>
                <a:spcPts val="200"/>
              </a:spcAft>
            </a:pP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För omprövningsgrund enligt 24 kap 5§ miljöbalken kan det räcka att man kan konstatera att villkoren borde ha fått en annan utformning om aktuell olägenhet hade förutsetts.</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A613D9CA-45D8-E2A1-52D7-39D74770661B}"/>
              </a:ext>
            </a:extLst>
          </p:cNvPr>
          <p:cNvSpPr>
            <a:spLocks noGrp="1"/>
          </p:cNvSpPr>
          <p:nvPr>
            <p:ph type="sldNum" sz="quarter" idx="5"/>
          </p:nvPr>
        </p:nvSpPr>
        <p:spPr/>
        <p:txBody>
          <a:bodyPr/>
          <a:lstStyle/>
          <a:p>
            <a:fld id="{841C78AF-77EE-8146-868A-7BEA0BB9E5F5}" type="slidenum">
              <a:rPr lang="sv-SE" smtClean="0"/>
              <a:t>9</a:t>
            </a:fld>
            <a:endParaRPr lang="sv-SE"/>
          </a:p>
        </p:txBody>
      </p:sp>
    </p:spTree>
    <p:extLst>
      <p:ext uri="{BB962C8B-B14F-4D97-AF65-F5344CB8AC3E}">
        <p14:creationId xmlns:p14="http://schemas.microsoft.com/office/powerpoint/2010/main" val="202307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0F1F8-FD79-C47A-3D09-ED63F33A82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722CD1B-2C9D-AF06-4C6F-3DC40C7C25A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50E9B20-3F24-6F03-FC23-E56977666AD8}"/>
              </a:ext>
            </a:extLst>
          </p:cNvPr>
          <p:cNvSpPr>
            <a:spLocks noGrp="1"/>
          </p:cNvSpPr>
          <p:nvPr>
            <p:ph type="body" idx="1"/>
          </p:nvPr>
        </p:nvSpPr>
        <p:spPr/>
        <p:txBody>
          <a:bodyPr/>
          <a:lstStyle/>
          <a:p>
            <a:pPr marL="215900">
              <a:spcAft>
                <a:spcPts val="200"/>
              </a:spcAft>
            </a:pP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För att kunna få kunskap om hur den egna verksamhetens villkor står sig gentemot andra liknade verksamheter är det en god idé att jämföra olika miljörapporter med varandra. Att bevaka beslut från domstol kan vara ett annat sätt. Även tillsynsmyndigheten bevakar och följer utvecklingen inom prövning av de branscher som man har tillsynsansvar över.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marL="215900">
              <a:spcAft>
                <a:spcPts val="200"/>
              </a:spcAft>
            </a:pPr>
            <a:r>
              <a:rPr lang="sv-SE" sz="1800" dirty="0">
                <a:solidFill>
                  <a:srgbClr val="111111"/>
                </a:solidFill>
                <a:effectLst/>
                <a:latin typeface="Segoe UI" panose="020B0502040204020203" pitchFamily="34" charset="0"/>
                <a:ea typeface="Calibri" panose="020F0502020204030204" pitchFamily="34" charset="0"/>
              </a:rPr>
              <a:t>BAT-slutsatser införs i industriutsläppsförordningen (2013:250) i syfte att undvika tillståndsprövningar. Om tillsynsmyndigheten bedömer att verksamheten uppfyller begränsningsvärdet som bygger på en BAT-slutsats då saknas det skäl att ompröva ett mer generöst tillståndsvillkor. Andra skäl behöver i så fall finnas, t ex att de lokala förutsättningarna gör att verksamhetens omgivningspåverkan behöver regleras ytterligare jämfört med begränsningsvärdet i BAT-slutsatsen. Se även vägledning om industriutsläppsbestämmelser, avsnitt 8.4 och 9.3.1.</a:t>
            </a: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 </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marL="215900">
              <a:spcAft>
                <a:spcPts val="200"/>
              </a:spcAft>
            </a:pPr>
            <a:endPar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endParaRPr>
          </a:p>
          <a:p>
            <a:pPr marL="215900">
              <a:spcAft>
                <a:spcPts val="200"/>
              </a:spcAft>
            </a:pP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För omprövningsgrund enligt 24 kap 5§ miljöbalken kan det räcka att man kan konstatera att villkoren borde ha fått en annan utformning om aktuell olägenhet hade förutsetts.</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C12F0E38-BE72-6F77-CDB2-4590696D321D}"/>
              </a:ext>
            </a:extLst>
          </p:cNvPr>
          <p:cNvSpPr>
            <a:spLocks noGrp="1"/>
          </p:cNvSpPr>
          <p:nvPr>
            <p:ph type="sldNum" sz="quarter" idx="5"/>
          </p:nvPr>
        </p:nvSpPr>
        <p:spPr/>
        <p:txBody>
          <a:bodyPr/>
          <a:lstStyle/>
          <a:p>
            <a:fld id="{841C78AF-77EE-8146-868A-7BEA0BB9E5F5}" type="slidenum">
              <a:rPr lang="sv-SE" smtClean="0"/>
              <a:t>10</a:t>
            </a:fld>
            <a:endParaRPr lang="sv-SE"/>
          </a:p>
        </p:txBody>
      </p:sp>
    </p:spTree>
    <p:extLst>
      <p:ext uri="{BB962C8B-B14F-4D97-AF65-F5344CB8AC3E}">
        <p14:creationId xmlns:p14="http://schemas.microsoft.com/office/powerpoint/2010/main" val="3614815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3600">
                <a:solidFill>
                  <a:srgbClr val="006766"/>
                </a:solidFill>
              </a:defRPr>
            </a:lvl1pPr>
          </a:lstStyle>
          <a:p>
            <a:r>
              <a:rPr lang="sv-SE" dirty="0"/>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lstStyle>
            <a:lvl1pPr marL="0" indent="0" algn="r">
              <a:buNone/>
              <a:defRPr sz="2000">
                <a:solidFill>
                  <a:srgbClr val="006766"/>
                </a:solidFill>
              </a:defRPr>
            </a:lvl1pPr>
          </a:lstStyle>
          <a:p>
            <a:pPr lvl="0"/>
            <a:r>
              <a:rPr lang="sv-SE" dirty="0"/>
              <a:t>Datum</a:t>
            </a:r>
          </a:p>
        </p:txBody>
      </p:sp>
    </p:spTree>
    <p:extLst>
      <p:ext uri="{BB962C8B-B14F-4D97-AF65-F5344CB8AC3E}">
        <p14:creationId xmlns:p14="http://schemas.microsoft.com/office/powerpoint/2010/main" val="398741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ige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latin typeface="Arial" panose="020B0604020202020204" pitchFamily="34" charset="0"/>
                <a:cs typeface="Arial" panose="020B0604020202020204" pitchFamily="34" charset="0"/>
              </a:defRPr>
            </a:lvl1pPr>
          </a:lstStyle>
          <a:p>
            <a:r>
              <a:rPr lang="sv-SE" dirty="0"/>
              <a:t>Eventuell bild. </a:t>
            </a:r>
            <a:br>
              <a:rPr lang="sv-SE" dirty="0"/>
            </a:br>
            <a:r>
              <a:rPr lang="sv-SE" dirty="0"/>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lvl1pPr>
            <a:lvl2pPr>
              <a:defRPr sz="2000"/>
            </a:lvl2pPr>
            <a:lvl3pPr>
              <a:defRPr sz="16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213908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å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dirty="0"/>
              <a:t>Eventuell bild. </a:t>
            </a:r>
            <a:br>
              <a:rPr lang="sv-SE" dirty="0"/>
            </a:br>
            <a:r>
              <a:rPr lang="sv-SE" dirty="0"/>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000">
                <a:solidFill>
                  <a:srgbClr val="0F6B69"/>
                </a:solidFill>
              </a:defRPr>
            </a:lvl2pPr>
            <a:lvl3pPr>
              <a:defRPr sz="1600">
                <a:solidFill>
                  <a:srgbClr val="0F6B69"/>
                </a:solidFill>
              </a:defRPr>
            </a:lvl3pPr>
            <a:lvl4pPr>
              <a:defRPr sz="1400">
                <a:solidFill>
                  <a:srgbClr val="0F6B69"/>
                </a:solidFill>
              </a:defRPr>
            </a:lvl4pPr>
            <a:lvl5pPr>
              <a:defRPr sz="1400">
                <a:solidFill>
                  <a:srgbClr val="0F6B69"/>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70442502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å text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dirty="0"/>
              <a:t>Eventuell bild. </a:t>
            </a:r>
            <a:br>
              <a:rPr lang="sv-SE" dirty="0"/>
            </a:br>
            <a:r>
              <a:rPr lang="sv-SE" dirty="0"/>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000">
                <a:solidFill>
                  <a:srgbClr val="0F6B69"/>
                </a:solidFill>
              </a:defRPr>
            </a:lvl2pPr>
            <a:lvl3pPr>
              <a:defRPr sz="1600">
                <a:solidFill>
                  <a:srgbClr val="0F6B69"/>
                </a:solidFill>
              </a:defRPr>
            </a:lvl3pPr>
            <a:lvl4pPr>
              <a:defRPr sz="1400">
                <a:solidFill>
                  <a:srgbClr val="0F6B69"/>
                </a:solidFill>
              </a:defRPr>
            </a:lvl4pPr>
            <a:lvl5pPr>
              <a:defRPr sz="1400">
                <a:solidFill>
                  <a:srgbClr val="0F6B69"/>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259700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5103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875001"/>
            <a:ext cx="3332843" cy="1107996"/>
          </a:xfrm>
          <a:prstGeom prst="rect">
            <a:avLst/>
          </a:prstGeom>
          <a:noFill/>
        </p:spPr>
        <p:txBody>
          <a:bodyPr wrap="square" rtlCol="0">
            <a:spAutoFit/>
          </a:bodyPr>
          <a:lstStyle/>
          <a:p>
            <a:pPr algn="ctr"/>
            <a:r>
              <a:rPr lang="sv-SE" sz="6600" b="1" dirty="0">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13988962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3200">
                <a:solidFill>
                  <a:srgbClr val="006766"/>
                </a:solidFill>
              </a:defRPr>
            </a:lvl1pPr>
          </a:lstStyle>
          <a:p>
            <a:r>
              <a:rPr lang="sv-SE" dirty="0"/>
              <a:t>TITLE OF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rmAutofit/>
          </a:bodyPr>
          <a:lstStyle>
            <a:lvl1pPr marL="0" indent="0" algn="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a:t>
            </a:r>
            <a:r>
              <a:rPr lang="sv-SE" dirty="0" err="1"/>
              <a:t>Nameworth</a:t>
            </a:r>
            <a:endParaRPr lang="sv-SE" dirty="0"/>
          </a:p>
        </p:txBody>
      </p:sp>
      <p:sp>
        <p:nvSpPr>
          <p:cNvPr id="5" name="Platshållare för datum 3">
            <a:extLst>
              <a:ext uri="{FF2B5EF4-FFF2-40B4-BE49-F238E27FC236}">
                <a16:creationId xmlns:a16="http://schemas.microsoft.com/office/drawing/2014/main" id="{D74099FE-86F5-FADB-BF8D-1E512CBFF8C1}"/>
              </a:ext>
            </a:extLst>
          </p:cNvPr>
          <p:cNvSpPr>
            <a:spLocks noGrp="1"/>
          </p:cNvSpPr>
          <p:nvPr>
            <p:ph type="dt" sz="half" idx="10"/>
          </p:nvPr>
        </p:nvSpPr>
        <p:spPr>
          <a:xfrm>
            <a:off x="6095999" y="5704538"/>
            <a:ext cx="5980771" cy="365125"/>
          </a:xfrm>
          <a:prstGeom prst="rect">
            <a:avLst/>
          </a:prstGeom>
        </p:spPr>
        <p:txBody>
          <a:bodyPr/>
          <a:lstStyle>
            <a:lvl1pPr algn="r">
              <a:defRPr sz="1600">
                <a:solidFill>
                  <a:srgbClr val="006766"/>
                </a:solidFill>
              </a:defRPr>
            </a:lvl1pPr>
          </a:lstStyle>
          <a:p>
            <a:fld id="{70FFE6F2-7FCD-DC46-A11F-774055623A4E}" type="datetime4">
              <a:rPr lang="sv-SE" smtClean="0"/>
              <a:pPr/>
              <a:t>23 april 2024</a:t>
            </a:fld>
            <a:endParaRPr lang="sv-SE" dirty="0"/>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74B4CDA8-0197-EF18-4979-D4E5106D4291}"/>
              </a:ext>
            </a:extLst>
          </p:cNvPr>
          <p:cNvPicPr>
            <a:picLocks noChangeAspect="1"/>
          </p:cNvPicPr>
          <p:nvPr/>
        </p:nvPicPr>
        <p:blipFill>
          <a:blip r:embed="rId5"/>
          <a:stretch>
            <a:fillRect/>
          </a:stretch>
        </p:blipFill>
        <p:spPr>
          <a:xfrm>
            <a:off x="8501128" y="4770645"/>
            <a:ext cx="3575642" cy="734284"/>
          </a:xfrm>
          <a:prstGeom prst="rect">
            <a:avLst/>
          </a:prstGeom>
        </p:spPr>
      </p:pic>
    </p:spTree>
    <p:extLst>
      <p:ext uri="{BB962C8B-B14F-4D97-AF65-F5344CB8AC3E}">
        <p14:creationId xmlns:p14="http://schemas.microsoft.com/office/powerpoint/2010/main" val="22246916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till vänst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flipH="1">
            <a:off x="34656" y="0"/>
            <a:ext cx="7534543"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1798732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EA2BF088-528F-E2AF-9E97-B19DF8CD7291}"/>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4" name="textruta 3">
            <a:extLst>
              <a:ext uri="{FF2B5EF4-FFF2-40B4-BE49-F238E27FC236}">
                <a16:creationId xmlns:a16="http://schemas.microsoft.com/office/drawing/2014/main" id="{5ABE3EF2-AB19-447A-B08B-251A67F28DF4}"/>
              </a:ext>
            </a:extLst>
          </p:cNvPr>
          <p:cNvSpPr txBox="1"/>
          <p:nvPr userDrawn="1"/>
        </p:nvSpPr>
        <p:spPr>
          <a:xfrm rot="5400000">
            <a:off x="10503416" y="3632228"/>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5" name="textruta 4">
            <a:extLst>
              <a:ext uri="{FF2B5EF4-FFF2-40B4-BE49-F238E27FC236}">
                <a16:creationId xmlns:a16="http://schemas.microsoft.com/office/drawing/2014/main" id="{3C51C6E5-D182-6F84-0B02-EFB61D892CB0}"/>
              </a:ext>
            </a:extLst>
          </p:cNvPr>
          <p:cNvSpPr txBox="1"/>
          <p:nvPr userDrawn="1"/>
        </p:nvSpPr>
        <p:spPr>
          <a:xfrm rot="16200000">
            <a:off x="-2057916" y="2831039"/>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6" name="textruta 5">
            <a:extLst>
              <a:ext uri="{FF2B5EF4-FFF2-40B4-BE49-F238E27FC236}">
                <a16:creationId xmlns:a16="http://schemas.microsoft.com/office/drawing/2014/main" id="{8B14622D-3438-FA13-78EF-249BF0F37762}"/>
              </a:ext>
            </a:extLst>
          </p:cNvPr>
          <p:cNvSpPr txBox="1"/>
          <p:nvPr userDrawn="1"/>
        </p:nvSpPr>
        <p:spPr>
          <a:xfrm>
            <a:off x="801551" y="686489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Tree>
    <p:extLst>
      <p:ext uri="{BB962C8B-B14F-4D97-AF65-F5344CB8AC3E}">
        <p14:creationId xmlns:p14="http://schemas.microsoft.com/office/powerpoint/2010/main" val="26396527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2191579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352825904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Platshållare för bild 9">
            <a:extLst>
              <a:ext uri="{FF2B5EF4-FFF2-40B4-BE49-F238E27FC236}">
                <a16:creationId xmlns:a16="http://schemas.microsoft.com/office/drawing/2014/main" id="{B208098D-9026-51FB-D81B-2E43E1799CC3}"/>
              </a:ext>
            </a:extLst>
          </p:cNvPr>
          <p:cNvSpPr>
            <a:spLocks noGrp="1"/>
          </p:cNvSpPr>
          <p:nvPr>
            <p:ph type="pic" sz="quarter" idx="11" hasCustomPrompt="1"/>
          </p:nvPr>
        </p:nvSpPr>
        <p:spPr>
          <a:xfrm>
            <a:off x="3052803" y="2606273"/>
            <a:ext cx="2651527" cy="2651528"/>
          </a:xfrm>
        </p:spPr>
        <p:txBody>
          <a:bodyPr anchor="ctr"/>
          <a:lstStyle>
            <a:lvl1pPr marL="0" indent="0" algn="ctr">
              <a:buNone/>
              <a:defRPr>
                <a:solidFill>
                  <a:schemeClr val="accent2">
                    <a:lumMod val="60000"/>
                    <a:lumOff val="40000"/>
                  </a:schemeClr>
                </a:solidFill>
                <a:latin typeface="Arial" panose="020B0604020202020204" pitchFamily="34" charset="0"/>
                <a:cs typeface="Arial" panose="020B0604020202020204" pitchFamily="34" charset="0"/>
              </a:defRPr>
            </a:lvl1pPr>
          </a:lstStyle>
          <a:p>
            <a:r>
              <a:rPr lang="sv-SE" dirty="0"/>
              <a:t>PLATS FÖR QR-KOD TILL RAPPORTEN</a:t>
            </a:r>
          </a:p>
        </p:txBody>
      </p:sp>
    </p:spTree>
    <p:extLst>
      <p:ext uri="{BB962C8B-B14F-4D97-AF65-F5344CB8AC3E}">
        <p14:creationId xmlns:p14="http://schemas.microsoft.com/office/powerpoint/2010/main" val="31590073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059057" y="-461665"/>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
        <p:nvSpPr>
          <p:cNvPr id="4" name="textruta 3">
            <a:extLst>
              <a:ext uri="{FF2B5EF4-FFF2-40B4-BE49-F238E27FC236}">
                <a16:creationId xmlns:a16="http://schemas.microsoft.com/office/drawing/2014/main" id="{9BB89D6E-7A4D-3F9C-3608-0522041549D4}"/>
              </a:ext>
            </a:extLst>
          </p:cNvPr>
          <p:cNvSpPr txBox="1"/>
          <p:nvPr userDrawn="1"/>
        </p:nvSpPr>
        <p:spPr>
          <a:xfrm rot="5400000">
            <a:off x="9663864" y="2971731"/>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
        <p:nvSpPr>
          <p:cNvPr id="5" name="textruta 4">
            <a:extLst>
              <a:ext uri="{FF2B5EF4-FFF2-40B4-BE49-F238E27FC236}">
                <a16:creationId xmlns:a16="http://schemas.microsoft.com/office/drawing/2014/main" id="{92D383B8-B3DB-7A0E-7F36-6A725FF5902A}"/>
              </a:ext>
            </a:extLst>
          </p:cNvPr>
          <p:cNvSpPr txBox="1"/>
          <p:nvPr userDrawn="1"/>
        </p:nvSpPr>
        <p:spPr>
          <a:xfrm>
            <a:off x="4509478" y="6858000"/>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96913279-1974-1507-AD2A-68E3578782DF}"/>
              </a:ext>
            </a:extLst>
          </p:cNvPr>
          <p:cNvSpPr txBox="1"/>
          <p:nvPr userDrawn="1"/>
        </p:nvSpPr>
        <p:spPr>
          <a:xfrm rot="16200000">
            <a:off x="-2510064" y="2510064"/>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077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ga till höger med anvisning, samfinansier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9E7AABA9-F143-6EEF-EDB7-E4BD310C78B5}"/>
              </a:ext>
            </a:extLst>
          </p:cNvPr>
          <p:cNvSpPr>
            <a:spLocks noGrp="1"/>
          </p:cNvSpPr>
          <p:nvPr>
            <p:ph type="pic" sz="quarter" idx="10" hasCustomPrompt="1"/>
          </p:nvPr>
        </p:nvSpPr>
        <p:spPr>
          <a:xfrm>
            <a:off x="8928100" y="8001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
        <p:nvSpPr>
          <p:cNvPr id="5" name="Platshållare för bild 3">
            <a:extLst>
              <a:ext uri="{FF2B5EF4-FFF2-40B4-BE49-F238E27FC236}">
                <a16:creationId xmlns:a16="http://schemas.microsoft.com/office/drawing/2014/main" id="{25F9AD34-92DE-06BC-A99E-DF8BFF0CC12E}"/>
              </a:ext>
            </a:extLst>
          </p:cNvPr>
          <p:cNvSpPr>
            <a:spLocks noGrp="1"/>
          </p:cNvSpPr>
          <p:nvPr>
            <p:ph type="pic" sz="quarter" idx="11" hasCustomPrompt="1"/>
          </p:nvPr>
        </p:nvSpPr>
        <p:spPr>
          <a:xfrm>
            <a:off x="8928100" y="36703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
        <p:nvSpPr>
          <p:cNvPr id="7" name="textruta 6">
            <a:extLst>
              <a:ext uri="{FF2B5EF4-FFF2-40B4-BE49-F238E27FC236}">
                <a16:creationId xmlns:a16="http://schemas.microsoft.com/office/drawing/2014/main" id="{C7B17F9D-D650-1BA4-AAED-8A52F75592F7}"/>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2" name="textruta 1">
            <a:extLst>
              <a:ext uri="{FF2B5EF4-FFF2-40B4-BE49-F238E27FC236}">
                <a16:creationId xmlns:a16="http://schemas.microsoft.com/office/drawing/2014/main" id="{35EEF13C-A2E8-FF03-DC28-2C2C60AFACE2}"/>
              </a:ext>
            </a:extLst>
          </p:cNvPr>
          <p:cNvSpPr txBox="1"/>
          <p:nvPr userDrawn="1"/>
        </p:nvSpPr>
        <p:spPr>
          <a:xfrm>
            <a:off x="8534400" y="6858000"/>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textruta 5">
            <a:extLst>
              <a:ext uri="{FF2B5EF4-FFF2-40B4-BE49-F238E27FC236}">
                <a16:creationId xmlns:a16="http://schemas.microsoft.com/office/drawing/2014/main" id="{617B2353-C162-E222-5386-36C1E7712BC3}"/>
              </a:ext>
            </a:extLst>
          </p:cNvPr>
          <p:cNvSpPr txBox="1"/>
          <p:nvPr userDrawn="1"/>
        </p:nvSpPr>
        <p:spPr>
          <a:xfrm rot="5400000">
            <a:off x="105923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E5DB9C15-3DB3-7300-E1EA-3001EA3CF98D}"/>
              </a:ext>
            </a:extLst>
          </p:cNvPr>
          <p:cNvSpPr txBox="1"/>
          <p:nvPr userDrawn="1"/>
        </p:nvSpPr>
        <p:spPr>
          <a:xfrm rot="16200000">
            <a:off x="-20579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133141068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B318D88-F332-3177-E053-F8D33CD61473}"/>
              </a:ext>
            </a:extLst>
          </p:cNvPr>
          <p:cNvSpPr>
            <a:spLocks noGrp="1"/>
          </p:cNvSpPr>
          <p:nvPr>
            <p:ph type="title"/>
          </p:nvPr>
        </p:nvSpPr>
        <p:spPr>
          <a:xfrm>
            <a:off x="358697" y="294075"/>
            <a:ext cx="7935703" cy="1844325"/>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F1D44067-90F8-7F55-85FA-B103BB6923A8}"/>
              </a:ext>
            </a:extLst>
          </p:cNvPr>
          <p:cNvSpPr>
            <a:spLocks noGrp="1"/>
          </p:cNvSpPr>
          <p:nvPr>
            <p:ph type="body" idx="1"/>
          </p:nvPr>
        </p:nvSpPr>
        <p:spPr>
          <a:xfrm>
            <a:off x="358697" y="2230243"/>
            <a:ext cx="7935703" cy="4081657"/>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3346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 id="2147483712" r:id="rId4"/>
    <p:sldLayoutId id="2147483720" r:id="rId5"/>
    <p:sldLayoutId id="2147483715" r:id="rId6"/>
    <p:sldLayoutId id="2147483719" r:id="rId7"/>
    <p:sldLayoutId id="2147483718" r:id="rId8"/>
    <p:sldLayoutId id="2147483713" r:id="rId9"/>
    <p:sldLayoutId id="2147483714" r:id="rId10"/>
    <p:sldLayoutId id="2147483717" r:id="rId11"/>
    <p:sldLayoutId id="2147483716" r:id="rId12"/>
    <p:sldLayoutId id="2147483708" r:id="rId13"/>
  </p:sldLayoutIdLst>
  <p:transition spd="slow">
    <p:push dir="u"/>
  </p:transition>
  <p:txStyles>
    <p:titleStyle>
      <a:lvl1pPr algn="l" defTabSz="914400" rtl="0" eaLnBrk="1" latinLnBrk="0" hangingPunct="1">
        <a:lnSpc>
          <a:spcPct val="90000"/>
        </a:lnSpc>
        <a:spcBef>
          <a:spcPct val="0"/>
        </a:spcBef>
        <a:buNone/>
        <a:defRPr sz="3600" b="1" kern="1200">
          <a:solidFill>
            <a:srgbClr val="FAF5E6"/>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rgbClr val="FAF5E6"/>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rgbClr val="FAF5E6"/>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rgbClr val="FAF5E6"/>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7355" userDrawn="1">
          <p15:clr>
            <a:srgbClr val="F26B43"/>
          </p15:clr>
        </p15:guide>
        <p15:guide id="4" orient="horz" pos="356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www.avfallsverige.se/rapporter-utveckling/rapporter/" TargetMode="External"/><Relationship Id="rId2" Type="http://schemas.openxmlformats.org/officeDocument/2006/relationships/hyperlink" Target="mailto:rad.givarsson@avfallsverige.se"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Ellips 5">
            <a:extLst>
              <a:ext uri="{FF2B5EF4-FFF2-40B4-BE49-F238E27FC236}">
                <a16:creationId xmlns:a16="http://schemas.microsoft.com/office/drawing/2014/main" id="{867E3E7F-ACF1-55B8-1762-ED7E9463E604}"/>
              </a:ext>
            </a:extLst>
          </p:cNvPr>
          <p:cNvSpPr/>
          <p:nvPr/>
        </p:nvSpPr>
        <p:spPr>
          <a:xfrm>
            <a:off x="4896478" y="-871773"/>
            <a:ext cx="10951866" cy="1100047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DAF8DBB-0CCE-6F9C-C08C-4B74609EF199}"/>
              </a:ext>
            </a:extLst>
          </p:cNvPr>
          <p:cNvSpPr>
            <a:spLocks noGrp="1"/>
          </p:cNvSpPr>
          <p:nvPr>
            <p:ph type="ctrTitle"/>
          </p:nvPr>
        </p:nvSpPr>
        <p:spPr>
          <a:xfrm>
            <a:off x="5676900" y="2496069"/>
            <a:ext cx="6399871" cy="1865861"/>
          </a:xfrm>
        </p:spPr>
        <p:txBody>
          <a:bodyPr/>
          <a:lstStyle/>
          <a:p>
            <a:r>
              <a:rPr lang="sv-SE" dirty="0">
                <a:solidFill>
                  <a:srgbClr val="0F6B69"/>
                </a:solidFill>
              </a:rPr>
              <a:t>Miljötillstånd - gränsdragningar vid omprövning</a:t>
            </a:r>
            <a:endParaRPr lang="sv-SE" dirty="0"/>
          </a:p>
        </p:txBody>
      </p:sp>
      <p:sp>
        <p:nvSpPr>
          <p:cNvPr id="4" name="Platshållare för text 3">
            <a:extLst>
              <a:ext uri="{FF2B5EF4-FFF2-40B4-BE49-F238E27FC236}">
                <a16:creationId xmlns:a16="http://schemas.microsoft.com/office/drawing/2014/main" id="{210785B9-FF2F-1FDA-5D49-0E25ADF16765}"/>
              </a:ext>
            </a:extLst>
          </p:cNvPr>
          <p:cNvSpPr>
            <a:spLocks noGrp="1"/>
          </p:cNvSpPr>
          <p:nvPr>
            <p:ph type="body" sz="quarter" idx="10"/>
          </p:nvPr>
        </p:nvSpPr>
        <p:spPr>
          <a:xfrm>
            <a:off x="6095999" y="4779107"/>
            <a:ext cx="5980771" cy="365125"/>
          </a:xfrm>
        </p:spPr>
        <p:txBody>
          <a:bodyPr>
            <a:normAutofit lnSpcReduction="10000"/>
          </a:bodyPr>
          <a:lstStyle/>
          <a:p>
            <a:r>
              <a:rPr lang="sv-SE" sz="2000" dirty="0">
                <a:solidFill>
                  <a:srgbClr val="0F6B69"/>
                </a:solidFill>
              </a:rPr>
              <a:t>Mars 2024</a:t>
            </a:r>
          </a:p>
        </p:txBody>
      </p:sp>
      <p:sp>
        <p:nvSpPr>
          <p:cNvPr id="5" name="Underrubrik 1">
            <a:extLst>
              <a:ext uri="{FF2B5EF4-FFF2-40B4-BE49-F238E27FC236}">
                <a16:creationId xmlns:a16="http://schemas.microsoft.com/office/drawing/2014/main" id="{76657F26-6EC7-7E81-CA82-E0EDB3AE5B09}"/>
              </a:ext>
            </a:extLst>
          </p:cNvPr>
          <p:cNvSpPr txBox="1">
            <a:spLocks noGrp="1"/>
          </p:cNvSpPr>
          <p:nvPr>
            <p:ph type="subTitle" idx="1"/>
          </p:nvPr>
        </p:nvSpPr>
        <p:spPr>
          <a:xfrm>
            <a:off x="6095999" y="4387956"/>
            <a:ext cx="5980771" cy="3651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0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sv-SE" sz="2200" dirty="0">
                <a:solidFill>
                  <a:srgbClr val="0F6B69"/>
                </a:solidFill>
              </a:rPr>
              <a:t>Rapportnummer 2024:07</a:t>
            </a:r>
          </a:p>
          <a:p>
            <a:pPr algn="r"/>
            <a:endParaRPr lang="sv-SE" sz="2200" dirty="0">
              <a:solidFill>
                <a:srgbClr val="0F6B69"/>
              </a:solidFill>
            </a:endParaRPr>
          </a:p>
        </p:txBody>
      </p:sp>
    </p:spTree>
    <p:extLst>
      <p:ext uri="{BB962C8B-B14F-4D97-AF65-F5344CB8AC3E}">
        <p14:creationId xmlns:p14="http://schemas.microsoft.com/office/powerpoint/2010/main" val="3518345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912B798F-D20A-B5A4-616B-22A5C5FC73DB}"/>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2183CCC9-6971-ED3A-7F15-9BACE2E1E90E}"/>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079BFFE5-A2A0-0895-EFDA-1952386ACDAD}"/>
              </a:ext>
            </a:extLst>
          </p:cNvPr>
          <p:cNvSpPr txBox="1"/>
          <p:nvPr/>
        </p:nvSpPr>
        <p:spPr>
          <a:xfrm>
            <a:off x="516654" y="869036"/>
            <a:ext cx="5979522"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STRATEGISKA VÄGVAL</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AF069876-9AEE-0316-AF44-DB7F02C1A768}"/>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text 15">
            <a:extLst>
              <a:ext uri="{FF2B5EF4-FFF2-40B4-BE49-F238E27FC236}">
                <a16:creationId xmlns:a16="http://schemas.microsoft.com/office/drawing/2014/main" id="{EA2B1AF5-B1F3-4E48-7170-5FF778B51933}"/>
              </a:ext>
            </a:extLst>
          </p:cNvPr>
          <p:cNvSpPr>
            <a:spLocks noGrp="1"/>
          </p:cNvSpPr>
          <p:nvPr>
            <p:ph type="body" sz="quarter" idx="11"/>
          </p:nvPr>
        </p:nvSpPr>
        <p:spPr>
          <a:xfrm>
            <a:off x="749299" y="1689100"/>
            <a:ext cx="7184466" cy="4394200"/>
          </a:xfrm>
        </p:spPr>
        <p:txBody>
          <a:bodyPr>
            <a:noAutofit/>
          </a:bodyPr>
          <a:lstStyle/>
          <a:p>
            <a:pPr marL="0" indent="0">
              <a:buNone/>
            </a:pPr>
            <a:r>
              <a:rPr lang="sv-SE" sz="2000" b="1" dirty="0">
                <a:effectLst/>
                <a:ea typeface="Times New Roman" panose="02020603050405020304" pitchFamily="18" charset="0"/>
                <a:cs typeface="Times New Roman" panose="02020603050405020304" pitchFamily="18" charset="0"/>
              </a:rPr>
              <a:t>Lokaliseringen</a:t>
            </a:r>
          </a:p>
          <a:p>
            <a:pPr>
              <a:lnSpc>
                <a:spcPct val="107000"/>
              </a:lnSpc>
              <a:spcAft>
                <a:spcPts val="600"/>
              </a:spcAft>
            </a:pPr>
            <a:r>
              <a:rPr lang="sv-SE" sz="2000" dirty="0">
                <a:effectLst/>
                <a:ea typeface="Calibri" panose="020F0502020204030204" pitchFamily="34" charset="0"/>
                <a:cs typeface="Times New Roman" panose="02020603050405020304" pitchFamily="18" charset="0"/>
              </a:rPr>
              <a:t>Om det är en ny verksamhet som prövas görs alltid en lokaliseringsutredning vilket är samma utfall om befintlig verksamhet prövas på annan plats. </a:t>
            </a:r>
          </a:p>
          <a:p>
            <a:pPr>
              <a:lnSpc>
                <a:spcPct val="107000"/>
              </a:lnSpc>
              <a:spcAft>
                <a:spcPts val="600"/>
              </a:spcAft>
            </a:pPr>
            <a:r>
              <a:rPr lang="sv-SE" sz="2000" dirty="0">
                <a:effectLst/>
                <a:ea typeface="Calibri" panose="020F0502020204030204" pitchFamily="34" charset="0"/>
                <a:cs typeface="Times New Roman" panose="02020603050405020304" pitchFamily="18" charset="0"/>
              </a:rPr>
              <a:t>Vid omprövning av samma verksamhet på samma plats prövas inte lokaliseringen. Däremot kan yttre påverkan ha skett sedan verksamheten togs i drift som då måste beaktas i en ansökan</a:t>
            </a:r>
            <a:r>
              <a:rPr lang="sv-SE" sz="2000" dirty="0">
                <a:ea typeface="Calibri" panose="020F0502020204030204" pitchFamily="34" charset="0"/>
                <a:cs typeface="Times New Roman" panose="02020603050405020304" pitchFamily="18" charset="0"/>
              </a:rPr>
              <a:t>.</a:t>
            </a:r>
          </a:p>
          <a:p>
            <a:pPr lvl="1">
              <a:lnSpc>
                <a:spcPct val="107000"/>
              </a:lnSpc>
              <a:spcAft>
                <a:spcPts val="600"/>
              </a:spcAft>
            </a:pPr>
            <a:r>
              <a:rPr lang="sv-SE" sz="1600" i="1" dirty="0">
                <a:effectLst/>
                <a:ea typeface="Calibri" panose="020F0502020204030204" pitchFamily="34" charset="0"/>
                <a:cs typeface="Times New Roman" panose="02020603050405020304" pitchFamily="18" charset="0"/>
              </a:rPr>
              <a:t>Fråga: Har omgivningen/lokaliseringens förutsättning förändrats över tid? Har säkerhetsaspekten till närliggande omgivning ändrats sedan grundtillståndet gavs?</a:t>
            </a:r>
            <a:r>
              <a:rPr lang="sv-SE" sz="1600" i="1" dirty="0">
                <a:ea typeface="Calibri" panose="020F0502020204030204" pitchFamily="34" charset="0"/>
                <a:cs typeface="Times New Roman" panose="02020603050405020304" pitchFamily="18" charset="0"/>
              </a:rPr>
              <a:t> </a:t>
            </a:r>
            <a:r>
              <a:rPr lang="sv-SE" sz="1600" i="1" dirty="0">
                <a:effectLst/>
                <a:ea typeface="Calibri" panose="020F0502020204030204" pitchFamily="34" charset="0"/>
                <a:cs typeface="Times New Roman" panose="02020603050405020304" pitchFamily="18" charset="0"/>
              </a:rPr>
              <a:t>Har andra verksamheter tillkommit som påverkar processen eller säkerheten kring anläggningen?                                                                                                       Har klagomål inkommit till verksamheten?</a:t>
            </a:r>
          </a:p>
          <a:p>
            <a:pPr marL="0" indent="0">
              <a:lnSpc>
                <a:spcPct val="107000"/>
              </a:lnSpc>
              <a:spcAft>
                <a:spcPts val="600"/>
              </a:spcAft>
              <a:buNone/>
            </a:pPr>
            <a:r>
              <a:rPr lang="sv-SE" sz="2000" i="1" dirty="0">
                <a:effectLst/>
                <a:ea typeface="Calibri" panose="020F0502020204030204" pitchFamily="34" charset="0"/>
                <a:cs typeface="Times New Roman" panose="02020603050405020304" pitchFamily="18" charset="0"/>
              </a:rPr>
              <a:t>                                                                                            </a:t>
            </a:r>
            <a:endParaRPr lang="sv-SE" sz="2000" dirty="0">
              <a:effectLst/>
              <a:ea typeface="Times New Roman" panose="02020603050405020304" pitchFamily="18" charset="0"/>
              <a:cs typeface="Times New Roman" panose="02020603050405020304" pitchFamily="18" charset="0"/>
            </a:endParaRPr>
          </a:p>
          <a:p>
            <a:pPr marL="0" indent="0">
              <a:buNone/>
            </a:pPr>
            <a:endParaRPr lang="sv-SE" sz="2000" dirty="0">
              <a:effectLst/>
              <a:ea typeface="Calibri" panose="020F0502020204030204" pitchFamily="34" charset="0"/>
              <a:cs typeface="Times New Roman" panose="02020603050405020304" pitchFamily="18" charset="0"/>
            </a:endParaRPr>
          </a:p>
          <a:p>
            <a:endParaRPr lang="sv-SE" sz="2000" dirty="0"/>
          </a:p>
          <a:p>
            <a:pPr marL="0" indent="0">
              <a:buNone/>
            </a:pPr>
            <a:endParaRPr lang="sv-SE" sz="2000" dirty="0"/>
          </a:p>
          <a:p>
            <a:endParaRPr lang="sv-SE" sz="2000" dirty="0"/>
          </a:p>
        </p:txBody>
      </p:sp>
      <p:pic>
        <p:nvPicPr>
          <p:cNvPr id="9" name="Bildobjekt 8">
            <a:extLst>
              <a:ext uri="{FF2B5EF4-FFF2-40B4-BE49-F238E27FC236}">
                <a16:creationId xmlns:a16="http://schemas.microsoft.com/office/drawing/2014/main" id="{0E324B06-54C5-86ED-0950-27005DD5E3F9}"/>
              </a:ext>
            </a:extLst>
          </p:cNvPr>
          <p:cNvPicPr>
            <a:picLocks noChangeAspect="1"/>
          </p:cNvPicPr>
          <p:nvPr/>
        </p:nvPicPr>
        <p:blipFill>
          <a:blip r:embed="rId3"/>
          <a:stretch>
            <a:fillRect/>
          </a:stretch>
        </p:blipFill>
        <p:spPr>
          <a:xfrm>
            <a:off x="231775" y="6444887"/>
            <a:ext cx="1910769" cy="248400"/>
          </a:xfrm>
          <a:prstGeom prst="rect">
            <a:avLst/>
          </a:prstGeom>
        </p:spPr>
      </p:pic>
      <p:sp>
        <p:nvSpPr>
          <p:cNvPr id="3" name="Rektangel: rundade hörn 4">
            <a:extLst>
              <a:ext uri="{FF2B5EF4-FFF2-40B4-BE49-F238E27FC236}">
                <a16:creationId xmlns:a16="http://schemas.microsoft.com/office/drawing/2014/main" id="{D0E0329A-4495-9790-1D6F-38199B78C51A}"/>
              </a:ext>
            </a:extLst>
          </p:cNvPr>
          <p:cNvSpPr/>
          <p:nvPr/>
        </p:nvSpPr>
        <p:spPr>
          <a:xfrm>
            <a:off x="8109338" y="1334728"/>
            <a:ext cx="3033295" cy="4188541"/>
          </a:xfrm>
          <a:prstGeom prst="roundRect">
            <a:avLst>
              <a:gd name="adj" fmla="val 10876"/>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sv-SE" sz="1800" i="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Lokaliseringen prövas inte i samband med omprövning vid fortsatt eller utökad verksamhet. Däremot tar prövningen hänsyn till om tex bostadsbebyggelse har vuxit upp närmare inpå eller om andra verksamheter har etablerats i området och till exempel belastar samma recipient eller väg? </a:t>
            </a:r>
          </a:p>
        </p:txBody>
      </p:sp>
    </p:spTree>
    <p:extLst>
      <p:ext uri="{BB962C8B-B14F-4D97-AF65-F5344CB8AC3E}">
        <p14:creationId xmlns:p14="http://schemas.microsoft.com/office/powerpoint/2010/main" val="4013814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ABB0256A-981B-82DB-96ED-3BE246A8678B}"/>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20259361-A9ED-069F-1F0C-C3022ADC2865}"/>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17C679CE-BF33-C842-5DCC-695DBE098398}"/>
              </a:ext>
            </a:extLst>
          </p:cNvPr>
          <p:cNvSpPr txBox="1"/>
          <p:nvPr/>
        </p:nvSpPr>
        <p:spPr>
          <a:xfrm>
            <a:off x="516654" y="869036"/>
            <a:ext cx="6563015"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INSIKTER &amp; SLUTSATSER</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8336A18D-C536-A044-8F0D-81142FD57296}"/>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latshållare för bild 7" descr="En bild som visar utomhus, himmel, moln, vandra&#10;&#10;Automatiskt genererad beskrivning">
            <a:extLst>
              <a:ext uri="{FF2B5EF4-FFF2-40B4-BE49-F238E27FC236}">
                <a16:creationId xmlns:a16="http://schemas.microsoft.com/office/drawing/2014/main" id="{BC2A9647-CBAB-3BF6-E5AD-3D305D6FB3BB}"/>
              </a:ext>
            </a:extLst>
          </p:cNvPr>
          <p:cNvPicPr>
            <a:picLocks noGrp="1" noChangeAspect="1"/>
          </p:cNvPicPr>
          <p:nvPr>
            <p:ph type="pic" sz="quarter" idx="10"/>
          </p:nvPr>
        </p:nvPicPr>
        <p:blipFill>
          <a:blip r:embed="rId2"/>
          <a:srcRect l="24721" r="24721"/>
          <a:stretch/>
        </p:blipFill>
        <p:spPr/>
      </p:pic>
      <p:sp>
        <p:nvSpPr>
          <p:cNvPr id="16" name="Platshållare för text 15">
            <a:extLst>
              <a:ext uri="{FF2B5EF4-FFF2-40B4-BE49-F238E27FC236}">
                <a16:creationId xmlns:a16="http://schemas.microsoft.com/office/drawing/2014/main" id="{D3A7E47E-E057-6DF6-78A7-AE51EC49B695}"/>
              </a:ext>
            </a:extLst>
          </p:cNvPr>
          <p:cNvSpPr>
            <a:spLocks noGrp="1"/>
          </p:cNvSpPr>
          <p:nvPr>
            <p:ph type="body" sz="quarter" idx="11"/>
          </p:nvPr>
        </p:nvSpPr>
        <p:spPr/>
        <p:txBody>
          <a:bodyPr>
            <a:normAutofit/>
          </a:bodyPr>
          <a:lstStyle/>
          <a:p>
            <a:r>
              <a:rPr lang="sv-SE" sz="2000" dirty="0">
                <a:solidFill>
                  <a:schemeClr val="bg2">
                    <a:lumMod val="75000"/>
                  </a:schemeClr>
                </a:solidFill>
                <a:effectLst/>
                <a:ea typeface="Calibri" panose="020F0502020204030204" pitchFamily="34" charset="0"/>
              </a:rPr>
              <a:t>A</a:t>
            </a:r>
            <a:r>
              <a:rPr lang="sv-SE" sz="2000" dirty="0">
                <a:effectLst/>
                <a:ea typeface="Times New Roman" panose="02020603050405020304" pitchFamily="18" charset="0"/>
              </a:rPr>
              <a:t>nmälan om ändring görs i det fall tänkt ändring i verksamheten kan bedömas kunna ligga inom ramen för aktuellt miljötillstånd inklusive dess villkor</a:t>
            </a:r>
          </a:p>
          <a:p>
            <a:r>
              <a:rPr lang="sv-SE" sz="2000" dirty="0">
                <a:ea typeface="Times New Roman" panose="02020603050405020304" pitchFamily="18" charset="0"/>
              </a:rPr>
              <a:t>O</a:t>
            </a:r>
            <a:r>
              <a:rPr lang="sv-SE" sz="2000" dirty="0">
                <a:effectLst/>
                <a:ea typeface="Times New Roman" panose="02020603050405020304" pitchFamily="18" charset="0"/>
              </a:rPr>
              <a:t>m ändringen medför till exempel att ändringen i sig är en sådan åtgärd som är tillståndspliktig och kanske villkor behöver ändras? Då är det tillståndspliktig ändring</a:t>
            </a:r>
            <a:endParaRPr lang="sv-SE" sz="2000" dirty="0"/>
          </a:p>
          <a:p>
            <a:r>
              <a:rPr lang="sv-SE" sz="2000" dirty="0">
                <a:effectLst/>
                <a:ea typeface="Times New Roman" panose="02020603050405020304" pitchFamily="18" charset="0"/>
              </a:rPr>
              <a:t>Skillnaden mellan omprövning och ansökan om nytt tillstånd är att vid en omprövning utesluts lokaliseringsprövningen. </a:t>
            </a:r>
          </a:p>
          <a:p>
            <a:r>
              <a:rPr lang="sv-SE" sz="2000" dirty="0">
                <a:ea typeface="Times New Roman" panose="02020603050405020304" pitchFamily="18" charset="0"/>
              </a:rPr>
              <a:t>V</a:t>
            </a:r>
            <a:r>
              <a:rPr lang="sv-SE" sz="2000" dirty="0">
                <a:effectLst/>
                <a:ea typeface="Times New Roman" panose="02020603050405020304" pitchFamily="18" charset="0"/>
              </a:rPr>
              <a:t>erksamhetsutövare som vill öka eller minska verksamhetens produktion gör lämpligen det genom att göra en helt ny ansökan</a:t>
            </a:r>
            <a:endParaRPr lang="sv-SE" sz="2000" dirty="0"/>
          </a:p>
          <a:p>
            <a:endParaRPr lang="sv-SE" sz="2000" dirty="0"/>
          </a:p>
          <a:p>
            <a:endParaRPr lang="sv-SE" sz="2000" dirty="0"/>
          </a:p>
          <a:p>
            <a:endParaRPr lang="sv-SE" sz="2000" dirty="0"/>
          </a:p>
        </p:txBody>
      </p:sp>
      <p:pic>
        <p:nvPicPr>
          <p:cNvPr id="9" name="Bildobjekt 8">
            <a:extLst>
              <a:ext uri="{FF2B5EF4-FFF2-40B4-BE49-F238E27FC236}">
                <a16:creationId xmlns:a16="http://schemas.microsoft.com/office/drawing/2014/main" id="{A9CE7BB6-0186-45FA-F8DD-E3CC73F1377A}"/>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790043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DFF7C988-89CC-65DE-A52A-5301F6044413}"/>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E4939ED0-E6DF-AA00-A44D-AA9C88398EB6}"/>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18A1B85C-7C3A-AD5B-B260-145F120C332B}"/>
              </a:ext>
            </a:extLst>
          </p:cNvPr>
          <p:cNvSpPr txBox="1"/>
          <p:nvPr/>
        </p:nvSpPr>
        <p:spPr>
          <a:xfrm>
            <a:off x="516654" y="869036"/>
            <a:ext cx="6563015"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INSIKTER &amp; SLUTSATSER</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8C8F0CA1-5363-930C-B3EA-DE8A51867CFD}"/>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latshållare för bild 2" descr="En bild som visar klädsel, person, fönster, inomhus&#10;&#10;Automatiskt genererad beskrivning">
            <a:extLst>
              <a:ext uri="{FF2B5EF4-FFF2-40B4-BE49-F238E27FC236}">
                <a16:creationId xmlns:a16="http://schemas.microsoft.com/office/drawing/2014/main" id="{3A9F0CBF-EF6E-4E57-9DFD-1869CB24E3CD}"/>
              </a:ext>
            </a:extLst>
          </p:cNvPr>
          <p:cNvPicPr>
            <a:picLocks noGrp="1" noChangeAspect="1"/>
          </p:cNvPicPr>
          <p:nvPr>
            <p:ph type="pic" sz="quarter" idx="10"/>
          </p:nvPr>
        </p:nvPicPr>
        <p:blipFill>
          <a:blip r:embed="rId2"/>
          <a:srcRect l="29287" r="29287"/>
          <a:stretch/>
        </p:blipFill>
        <p:spPr/>
      </p:pic>
      <p:sp>
        <p:nvSpPr>
          <p:cNvPr id="16" name="Platshållare för text 15">
            <a:extLst>
              <a:ext uri="{FF2B5EF4-FFF2-40B4-BE49-F238E27FC236}">
                <a16:creationId xmlns:a16="http://schemas.microsoft.com/office/drawing/2014/main" id="{0C76B140-7812-A3FF-4521-4E3BBB44B07D}"/>
              </a:ext>
            </a:extLst>
          </p:cNvPr>
          <p:cNvSpPr>
            <a:spLocks noGrp="1"/>
          </p:cNvSpPr>
          <p:nvPr>
            <p:ph type="body" sz="quarter" idx="11"/>
          </p:nvPr>
        </p:nvSpPr>
        <p:spPr/>
        <p:txBody>
          <a:bodyPr>
            <a:normAutofit/>
          </a:bodyPr>
          <a:lstStyle/>
          <a:p>
            <a:endParaRPr lang="sv-SE" sz="2000" dirty="0">
              <a:cs typeface="Segoe UI" panose="020B0502040204020203" pitchFamily="34" charset="0"/>
            </a:endParaRPr>
          </a:p>
          <a:p>
            <a:r>
              <a:rPr lang="sv-SE" sz="2000" dirty="0">
                <a:cs typeface="Segoe UI" panose="020B0502040204020203" pitchFamily="34" charset="0"/>
              </a:rPr>
              <a:t>God dialog är viktig för både verksamhet som myndighet</a:t>
            </a:r>
          </a:p>
          <a:p>
            <a:r>
              <a:rPr lang="sv-SE" sz="2000" dirty="0">
                <a:cs typeface="Segoe UI" panose="020B0502040204020203" pitchFamily="34" charset="0"/>
              </a:rPr>
              <a:t>För att uppnå god dialog behöver båda parter vara förberedda och kunniga i frågan</a:t>
            </a:r>
          </a:p>
          <a:p>
            <a:endParaRPr lang="sv-SE" sz="2000" dirty="0"/>
          </a:p>
          <a:p>
            <a:endParaRPr lang="sv-SE" sz="2000" dirty="0"/>
          </a:p>
        </p:txBody>
      </p:sp>
      <p:pic>
        <p:nvPicPr>
          <p:cNvPr id="9" name="Bildobjekt 8">
            <a:extLst>
              <a:ext uri="{FF2B5EF4-FFF2-40B4-BE49-F238E27FC236}">
                <a16:creationId xmlns:a16="http://schemas.microsoft.com/office/drawing/2014/main" id="{C0E6DB46-0D8C-9780-AFC1-0884AEE7733D}"/>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3762971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CDE7E46-0F3C-6D1B-50E4-4A7761C6882C}"/>
              </a:ext>
            </a:extLst>
          </p:cNvPr>
          <p:cNvSpPr/>
          <p:nvPr/>
        </p:nvSpPr>
        <p:spPr>
          <a:xfrm>
            <a:off x="8968066" y="3150311"/>
            <a:ext cx="5639547" cy="5664577"/>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bild 4" descr="En bild som visar soffa, möbler, inomhus, Lägenhetssoffa&#10;&#10;Automatiskt genererad beskrivning">
            <a:extLst>
              <a:ext uri="{FF2B5EF4-FFF2-40B4-BE49-F238E27FC236}">
                <a16:creationId xmlns:a16="http://schemas.microsoft.com/office/drawing/2014/main" id="{F1A37B69-1185-0B3B-D872-AF1C443890CC}"/>
              </a:ext>
            </a:extLst>
          </p:cNvPr>
          <p:cNvPicPr>
            <a:picLocks noGrp="1" noChangeAspect="1"/>
          </p:cNvPicPr>
          <p:nvPr>
            <p:ph type="pic" sz="quarter" idx="10"/>
          </p:nvPr>
        </p:nvPicPr>
        <p:blipFill>
          <a:blip r:embed="rId2"/>
          <a:srcRect t="6046" b="6046"/>
          <a:stretch/>
        </p:blipFill>
        <p:spPr/>
      </p:pic>
      <p:sp>
        <p:nvSpPr>
          <p:cNvPr id="3" name="Platshållare för text 2">
            <a:extLst>
              <a:ext uri="{FF2B5EF4-FFF2-40B4-BE49-F238E27FC236}">
                <a16:creationId xmlns:a16="http://schemas.microsoft.com/office/drawing/2014/main" id="{16035BDB-7E06-ABF2-565C-09421B1F1385}"/>
              </a:ext>
            </a:extLst>
          </p:cNvPr>
          <p:cNvSpPr>
            <a:spLocks noGrp="1"/>
          </p:cNvSpPr>
          <p:nvPr>
            <p:ph type="body" sz="quarter" idx="11"/>
          </p:nvPr>
        </p:nvSpPr>
        <p:spPr>
          <a:xfrm>
            <a:off x="749300" y="1515367"/>
            <a:ext cx="6754160" cy="4885433"/>
          </a:xfrm>
        </p:spPr>
        <p:txBody>
          <a:bodyPr>
            <a:normAutofit fontScale="92500" lnSpcReduction="10000"/>
          </a:bodyPr>
          <a:lstStyle/>
          <a:p>
            <a:pPr>
              <a:lnSpc>
                <a:spcPct val="110000"/>
              </a:lnSpc>
            </a:pPr>
            <a:r>
              <a:rPr lang="sv-SE" sz="1800" dirty="0">
                <a:solidFill>
                  <a:schemeClr val="bg1"/>
                </a:solidFill>
                <a:effectLst/>
                <a:ea typeface="Times New Roman" panose="02020603050405020304" pitchFamily="18" charset="0"/>
                <a:cs typeface="Segoe UI" panose="020B0502040204020203" pitchFamily="34" charset="0"/>
              </a:rPr>
              <a:t>Vanligast och enklast för tillsynsmyndigheten är att hänvisa till att 10 år förflutit sedan det ursprungliga tillståndet gavs. Det måste dock finnas skäl för att kräva en prövning liksom att kostnader mot nyttan ska avvägas. </a:t>
            </a:r>
            <a:endParaRPr lang="sv-SE" sz="1800" dirty="0">
              <a:solidFill>
                <a:schemeClr val="bg1"/>
              </a:solidFill>
              <a:effectLst/>
              <a:ea typeface="Times New Roman" panose="02020603050405020304" pitchFamily="18" charset="0"/>
            </a:endParaRPr>
          </a:p>
          <a:p>
            <a:pPr>
              <a:lnSpc>
                <a:spcPct val="110000"/>
              </a:lnSpc>
            </a:pPr>
            <a:r>
              <a:rPr lang="sv-SE" sz="1800" dirty="0">
                <a:solidFill>
                  <a:schemeClr val="bg1"/>
                </a:solidFill>
                <a:ea typeface="Times New Roman" panose="02020603050405020304" pitchFamily="18" charset="0"/>
              </a:rPr>
              <a:t>V</a:t>
            </a:r>
            <a:r>
              <a:rPr lang="sv-SE" sz="1800" dirty="0">
                <a:solidFill>
                  <a:schemeClr val="bg1"/>
                </a:solidFill>
                <a:effectLst/>
                <a:ea typeface="Times New Roman" panose="02020603050405020304" pitchFamily="18" charset="0"/>
              </a:rPr>
              <a:t>erksamhetsutövare önskar ha en tydlig dialog med sin tillsynsmyndighet gällande implementering och tolkning av nya lagkrav. Dialogen upplevs vara starkt personberoende av hur smidig handläggningsprocessen är. </a:t>
            </a:r>
          </a:p>
          <a:p>
            <a:pPr>
              <a:lnSpc>
                <a:spcPct val="110000"/>
              </a:lnSpc>
            </a:pPr>
            <a:r>
              <a:rPr lang="sv-SE" sz="1800" dirty="0">
                <a:solidFill>
                  <a:schemeClr val="bg1"/>
                </a:solidFill>
                <a:effectLst/>
                <a:ea typeface="Times New Roman" panose="02020603050405020304" pitchFamily="18" charset="0"/>
                <a:cs typeface="Segoe UI" panose="020B0502040204020203" pitchFamily="34" charset="0"/>
              </a:rPr>
              <a:t>Tillsynsmyndigheten värnar också om vikten av en god dialog samt önskar att verksamhetsutövaren inlämnar underlag av rätt kvalitet för att göra bra bedömningar</a:t>
            </a:r>
            <a:r>
              <a:rPr lang="sv-SE" sz="1800" dirty="0">
                <a:solidFill>
                  <a:schemeClr val="bg1"/>
                </a:solidFill>
                <a:ea typeface="Times New Roman" panose="02020603050405020304" pitchFamily="18" charset="0"/>
                <a:cs typeface="Segoe UI" panose="020B0502040204020203" pitchFamily="34" charset="0"/>
              </a:rPr>
              <a:t>.</a:t>
            </a:r>
            <a:endParaRPr lang="sv-SE" sz="1800" dirty="0">
              <a:solidFill>
                <a:schemeClr val="bg1"/>
              </a:solidFill>
              <a:effectLst/>
              <a:ea typeface="Times New Roman" panose="02020603050405020304" pitchFamily="18" charset="0"/>
              <a:cs typeface="Segoe UI" panose="020B0502040204020203" pitchFamily="34" charset="0"/>
            </a:endParaRPr>
          </a:p>
          <a:p>
            <a:pPr>
              <a:lnSpc>
                <a:spcPct val="110000"/>
              </a:lnSpc>
            </a:pPr>
            <a:r>
              <a:rPr lang="sv-SE" sz="1800" dirty="0">
                <a:solidFill>
                  <a:schemeClr val="bg1"/>
                </a:solidFill>
                <a:ea typeface="Times New Roman" panose="02020603050405020304" pitchFamily="18" charset="0"/>
                <a:cs typeface="Segoe UI" panose="020B0502040204020203" pitchFamily="34" charset="0"/>
              </a:rPr>
              <a:t>P</a:t>
            </a:r>
            <a:r>
              <a:rPr lang="sv-SE" sz="1800" dirty="0">
                <a:solidFill>
                  <a:schemeClr val="bg1"/>
                </a:solidFill>
                <a:effectLst/>
                <a:ea typeface="Times New Roman" panose="02020603050405020304" pitchFamily="18" charset="0"/>
                <a:cs typeface="Segoe UI" panose="020B0502040204020203" pitchFamily="34" charset="0"/>
              </a:rPr>
              <a:t>roblematik uppstår när villkor ges av prövningsmyndigheten, ofta miljöprövningsdelegationen, som inte varit uppe för diskussion under prövningsprocessen.</a:t>
            </a:r>
            <a:r>
              <a:rPr lang="sv-SE" sz="1800" dirty="0">
                <a:solidFill>
                  <a:schemeClr val="bg1"/>
                </a:solidFill>
                <a:effectLst/>
                <a:ea typeface="Times New Roman" panose="02020603050405020304" pitchFamily="18" charset="0"/>
              </a:rPr>
              <a:t> Detta förlänger prövningsprocessen eftersom verksamhetsutövaren kan behöva överklaga innan beslutet vinner laga kraft. </a:t>
            </a:r>
          </a:p>
        </p:txBody>
      </p:sp>
      <p:sp>
        <p:nvSpPr>
          <p:cNvPr id="2" name="textruta 1">
            <a:extLst>
              <a:ext uri="{FF2B5EF4-FFF2-40B4-BE49-F238E27FC236}">
                <a16:creationId xmlns:a16="http://schemas.microsoft.com/office/drawing/2014/main" id="{CF357065-055B-E0A6-796A-AA0856484127}"/>
              </a:ext>
            </a:extLst>
          </p:cNvPr>
          <p:cNvSpPr txBox="1"/>
          <p:nvPr/>
        </p:nvSpPr>
        <p:spPr>
          <a:xfrm>
            <a:off x="516654" y="869036"/>
            <a:ext cx="7116046" cy="646331"/>
          </a:xfrm>
          <a:prstGeom prst="rect">
            <a:avLst/>
          </a:prstGeom>
          <a:noFill/>
        </p:spPr>
        <p:txBody>
          <a:bodyPr wrap="square" rtlCol="0">
            <a:spAutoFit/>
          </a:bodyPr>
          <a:lstStyle/>
          <a:p>
            <a:pPr marL="0" indent="0">
              <a:buNone/>
            </a:pPr>
            <a:r>
              <a:rPr lang="sv-SE" sz="3600" b="1">
                <a:solidFill>
                  <a:schemeClr val="bg1"/>
                </a:solidFill>
              </a:rPr>
              <a:t>INTERVJU</a:t>
            </a:r>
            <a:r>
              <a:rPr lang="sv-SE" sz="3600" b="1">
                <a:solidFill>
                  <a:schemeClr val="bg1"/>
                </a:solidFill>
                <a:effectLst/>
                <a:ea typeface="Times New Roman" panose="02020603050405020304" pitchFamily="18" charset="0"/>
                <a:cs typeface="Segoe UI" panose="020B0502040204020203" pitchFamily="34" charset="0"/>
              </a:rPr>
              <a:t>ERFARENHETER</a:t>
            </a:r>
            <a:endParaRPr lang="sv-SE" sz="2400" dirty="0">
              <a:solidFill>
                <a:schemeClr val="bg1"/>
              </a:solidFill>
              <a:effectLst/>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29809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998117" y="-420151"/>
            <a:ext cx="8355777" cy="8392862"/>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6176006" y="4392090"/>
            <a:ext cx="3780794" cy="1015663"/>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kern="0" dirty="0">
                <a:solidFill>
                  <a:srgbClr val="0F6B69"/>
                </a:solidFill>
              </a:rPr>
              <a:t>MER INFORMATION </a:t>
            </a:r>
            <a:br>
              <a:rPr lang="sv-SE" sz="2000" b="1" kern="0" dirty="0">
                <a:solidFill>
                  <a:srgbClr val="0F6B69"/>
                </a:solidFill>
              </a:rPr>
            </a:br>
            <a:r>
              <a:rPr lang="sv-SE" sz="2000" dirty="0">
                <a:solidFill>
                  <a:srgbClr val="0F6B69"/>
                </a:solidFill>
              </a:rPr>
              <a:t>Klas Svensson</a:t>
            </a:r>
          </a:p>
          <a:p>
            <a:r>
              <a:rPr lang="sv-SE" sz="2000" dirty="0">
                <a:solidFill>
                  <a:srgbClr val="0F6B69"/>
                </a:solidFill>
                <a:hlinkClick r:id="rId2">
                  <a:extLst>
                    <a:ext uri="{A12FA001-AC4F-418D-AE19-62706E023703}">
                      <ahyp:hlinkClr xmlns:ahyp="http://schemas.microsoft.com/office/drawing/2018/hyperlinkcolor" val="tx"/>
                    </a:ext>
                  </a:extLst>
                </a:hlinkClick>
              </a:rPr>
              <a:t>Klas.svensson@avfallsverige.se</a:t>
            </a:r>
            <a:endParaRPr lang="sv-SE" sz="2000" dirty="0">
              <a:solidFill>
                <a:srgbClr val="0F6B69"/>
              </a:solidFill>
            </a:endParaRPr>
          </a:p>
        </p:txBody>
      </p:sp>
      <p:cxnSp>
        <p:nvCxnSpPr>
          <p:cNvPr id="2" name="Rak 1">
            <a:extLst>
              <a:ext uri="{FF2B5EF4-FFF2-40B4-BE49-F238E27FC236}">
                <a16:creationId xmlns:a16="http://schemas.microsoft.com/office/drawing/2014/main" id="{8A7A11D4-FD0C-A067-1CF7-A811BCB082D6}"/>
              </a:ext>
            </a:extLst>
          </p:cNvPr>
          <p:cNvCxnSpPr>
            <a:cxnSpLocks/>
          </p:cNvCxnSpPr>
          <p:nvPr/>
        </p:nvCxnSpPr>
        <p:spPr>
          <a:xfrm>
            <a:off x="6094816" y="2095500"/>
            <a:ext cx="0" cy="3691761"/>
          </a:xfrm>
          <a:prstGeom prst="line">
            <a:avLst/>
          </a:prstGeom>
          <a:ln w="57150">
            <a:solidFill>
              <a:srgbClr val="416D6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19BF29D1-13AB-97C0-8639-106F9390BC44}"/>
              </a:ext>
            </a:extLst>
          </p:cNvPr>
          <p:cNvSpPr txBox="1"/>
          <p:nvPr/>
        </p:nvSpPr>
        <p:spPr>
          <a:xfrm>
            <a:off x="6176005" y="2453872"/>
            <a:ext cx="3625019" cy="1569660"/>
          </a:xfrm>
          <a:prstGeom prst="rect">
            <a:avLst/>
          </a:prstGeom>
          <a:noFill/>
        </p:spPr>
        <p:txBody>
          <a:bodyPr wrap="square">
            <a:spAutoFit/>
          </a:bodyPr>
          <a:lstStyle/>
          <a:p>
            <a:r>
              <a:rPr lang="sv-SE" sz="2000" b="1" kern="0" dirty="0">
                <a:solidFill>
                  <a:srgbClr val="0F6B69"/>
                </a:solidFill>
              </a:rPr>
              <a:t>RAPPORTEN FINNS FÖR NEDLADDNING </a:t>
            </a:r>
            <a:br>
              <a:rPr lang="sv-SE" sz="2000" kern="0" dirty="0">
                <a:solidFill>
                  <a:srgbClr val="0F6B69"/>
                </a:solidFill>
              </a:rPr>
            </a:br>
            <a:r>
              <a:rPr lang="sv-SE" i="1" kern="0" dirty="0">
                <a:solidFill>
                  <a:srgbClr val="0F6B69"/>
                </a:solidFill>
              </a:rPr>
              <a:t>(kostnadsfritt för Avfall Sveriges medlemmar) </a:t>
            </a:r>
            <a:br>
              <a:rPr lang="sv-SE" kern="0" dirty="0">
                <a:solidFill>
                  <a:srgbClr val="0F6B69"/>
                </a:solidFill>
              </a:rPr>
            </a:br>
            <a:r>
              <a:rPr lang="sv-SE" sz="2000" kern="0" dirty="0">
                <a:solidFill>
                  <a:srgbClr val="0F6B69"/>
                </a:solidFill>
              </a:rPr>
              <a:t>på </a:t>
            </a:r>
            <a:r>
              <a:rPr lang="sv-SE" sz="2000" b="1" kern="0" dirty="0">
                <a:solidFill>
                  <a:srgbClr val="0F6B69"/>
                </a:solidFill>
                <a:hlinkClick r:id="rId3">
                  <a:extLst>
                    <a:ext uri="{A12FA001-AC4F-418D-AE19-62706E023703}">
                      <ahyp:hlinkClr xmlns:ahyp="http://schemas.microsoft.com/office/drawing/2018/hyperlinkcolor" val="tx"/>
                    </a:ext>
                  </a:extLst>
                </a:hlinkClick>
              </a:rPr>
              <a:t>Avfall Sveriges hemsida</a:t>
            </a:r>
            <a:endParaRPr lang="sv-SE" sz="2000" b="1" kern="0" dirty="0">
              <a:solidFill>
                <a:srgbClr val="0F6B69"/>
              </a:solidFill>
            </a:endParaRPr>
          </a:p>
        </p:txBody>
      </p:sp>
      <p:sp>
        <p:nvSpPr>
          <p:cNvPr id="16" name="Rektangel 15">
            <a:extLst>
              <a:ext uri="{FF2B5EF4-FFF2-40B4-BE49-F238E27FC236}">
                <a16:creationId xmlns:a16="http://schemas.microsoft.com/office/drawing/2014/main" id="{10CF6F9A-F1BF-0ABA-2B4D-A427CCAC69EE}"/>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919440B7-162A-35CD-ADF0-7DE6D2C3A07B}"/>
              </a:ext>
            </a:extLst>
          </p:cNvPr>
          <p:cNvSpPr txBox="1"/>
          <p:nvPr/>
        </p:nvSpPr>
        <p:spPr>
          <a:xfrm>
            <a:off x="2908690" y="1255136"/>
            <a:ext cx="6372258" cy="646331"/>
          </a:xfrm>
          <a:prstGeom prst="rect">
            <a:avLst/>
          </a:prstGeom>
          <a:noFill/>
        </p:spPr>
        <p:txBody>
          <a:bodyPr wrap="none" rtlCol="0">
            <a:spAutoFit/>
          </a:bodyPr>
          <a:lstStyle/>
          <a:p>
            <a:pPr algn="ctr"/>
            <a:r>
              <a:rPr lang="sv-SE" sz="3600" b="1" dirty="0">
                <a:solidFill>
                  <a:srgbClr val="0F6B69"/>
                </a:solidFill>
                <a:latin typeface="Georgia" panose="02040502050405020303" pitchFamily="18" charset="0"/>
              </a:rPr>
              <a:t>RAPPORTINFORMATION</a:t>
            </a:r>
            <a:endParaRPr lang="sv-SE" sz="4400" b="1" dirty="0">
              <a:solidFill>
                <a:srgbClr val="0F6B69"/>
              </a:solidFill>
              <a:latin typeface="Georgia" panose="02040502050405020303" pitchFamily="18" charset="0"/>
            </a:endParaRPr>
          </a:p>
        </p:txBody>
      </p:sp>
      <p:pic>
        <p:nvPicPr>
          <p:cNvPr id="6" name="Platshållare för bild 5" descr="En bild som visar mönster, stygn&#10;&#10;Automatiskt genererad beskrivning">
            <a:extLst>
              <a:ext uri="{FF2B5EF4-FFF2-40B4-BE49-F238E27FC236}">
                <a16:creationId xmlns:a16="http://schemas.microsoft.com/office/drawing/2014/main" id="{5D028215-65D0-5032-0651-0253AF5A43E3}"/>
              </a:ext>
            </a:extLst>
          </p:cNvPr>
          <p:cNvPicPr>
            <a:picLocks noGrp="1" noChangeAspect="1"/>
          </p:cNvPicPr>
          <p:nvPr>
            <p:ph type="pic" sz="quarter" idx="11"/>
          </p:nvPr>
        </p:nvPicPr>
        <p:blipFill>
          <a:blip r:embed="rId4"/>
          <a:srcRect/>
          <a:stretch>
            <a:fillRect/>
          </a:stretch>
        </p:blipFill>
        <p:spPr/>
      </p:pic>
    </p:spTree>
    <p:extLst>
      <p:ext uri="{BB962C8B-B14F-4D97-AF65-F5344CB8AC3E}">
        <p14:creationId xmlns:p14="http://schemas.microsoft.com/office/powerpoint/2010/main" val="15021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llips 4">
            <a:extLst>
              <a:ext uri="{FF2B5EF4-FFF2-40B4-BE49-F238E27FC236}">
                <a16:creationId xmlns:a16="http://schemas.microsoft.com/office/drawing/2014/main" id="{197EAF60-8526-38FE-8132-E01A1ADB6FE2}"/>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a:extLst>
              <a:ext uri="{FF2B5EF4-FFF2-40B4-BE49-F238E27FC236}">
                <a16:creationId xmlns:a16="http://schemas.microsoft.com/office/drawing/2014/main" id="{AD0D48FF-D1B6-E84E-AA82-E77ADDBEF91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7" name="textruta 6">
            <a:extLst>
              <a:ext uri="{FF2B5EF4-FFF2-40B4-BE49-F238E27FC236}">
                <a16:creationId xmlns:a16="http://schemas.microsoft.com/office/drawing/2014/main" id="{BFED93B9-C310-48FB-9657-E75C0A9A3917}"/>
              </a:ext>
            </a:extLst>
          </p:cNvPr>
          <p:cNvSpPr txBox="1"/>
          <p:nvPr/>
        </p:nvSpPr>
        <p:spPr>
          <a:xfrm>
            <a:off x="4429573" y="2875001"/>
            <a:ext cx="3332843" cy="1107996"/>
          </a:xfrm>
          <a:prstGeom prst="rect">
            <a:avLst/>
          </a:prstGeom>
          <a:noFill/>
        </p:spPr>
        <p:txBody>
          <a:bodyPr wrap="square" rtlCol="0">
            <a:spAutoFit/>
          </a:bodyPr>
          <a:lstStyle/>
          <a:p>
            <a:pPr algn="ctr"/>
            <a:r>
              <a:rPr lang="sv-SE" sz="6600" b="1" dirty="0">
                <a:solidFill>
                  <a:srgbClr val="006766"/>
                </a:solidFill>
              </a:rPr>
              <a:t>Tack!</a:t>
            </a:r>
          </a:p>
        </p:txBody>
      </p:sp>
    </p:spTree>
    <p:extLst>
      <p:ext uri="{BB962C8B-B14F-4D97-AF65-F5344CB8AC3E}">
        <p14:creationId xmlns:p14="http://schemas.microsoft.com/office/powerpoint/2010/main" val="166346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8551" y="-1219368"/>
            <a:ext cx="9254897" cy="9295973"/>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2498704" y="552453"/>
            <a:ext cx="7194598" cy="1200329"/>
          </a:xfrm>
          <a:prstGeom prst="rect">
            <a:avLst/>
          </a:prstGeom>
          <a:noFill/>
        </p:spPr>
        <p:txBody>
          <a:bodyPr wrap="none" rtlCol="0">
            <a:spAutoFit/>
          </a:bodyPr>
          <a:lstStyle/>
          <a:p>
            <a:pPr algn="ctr"/>
            <a:r>
              <a:rPr lang="sv-SE" sz="3600" b="1" dirty="0">
                <a:solidFill>
                  <a:srgbClr val="0F6B69"/>
                </a:solidFill>
                <a:latin typeface="Georgia" panose="02040502050405020303" pitchFamily="18" charset="0"/>
              </a:rPr>
              <a:t>AVFALL SVERIGES</a:t>
            </a:r>
            <a:br>
              <a:rPr lang="sv-SE" sz="3600" b="1" dirty="0">
                <a:solidFill>
                  <a:srgbClr val="0F6B69"/>
                </a:solidFill>
                <a:latin typeface="Georgia" panose="02040502050405020303" pitchFamily="18" charset="0"/>
              </a:rPr>
            </a:br>
            <a:r>
              <a:rPr lang="sv-SE" sz="3600" b="1" dirty="0">
                <a:solidFill>
                  <a:srgbClr val="0F6B69"/>
                </a:solidFill>
                <a:latin typeface="Georgia" panose="02040502050405020303" pitchFamily="18" charset="0"/>
              </a:rPr>
              <a:t>UTVECKLINGSSATSNINGAR</a:t>
            </a:r>
            <a:endParaRPr lang="sv-SE" sz="4400" b="1" dirty="0">
              <a:solidFill>
                <a:srgbClr val="0F6B69"/>
              </a:solidFill>
              <a:latin typeface="Georgia" panose="02040502050405020303" pitchFamily="18" charset="0"/>
            </a:endParaRPr>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2591937" y="1817064"/>
            <a:ext cx="7008123" cy="5016758"/>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dirty="0">
                <a:solidFill>
                  <a:srgbClr val="0F6B69"/>
                </a:solidFill>
              </a:rPr>
              <a:t>Syftet med Avfall Sveriges utvecklingssatsning är att genom </a:t>
            </a:r>
            <a:r>
              <a:rPr lang="sv-SE" sz="2000" b="1" dirty="0">
                <a:solidFill>
                  <a:srgbClr val="0F6B69"/>
                </a:solidFill>
              </a:rPr>
              <a:t>samordnade</a:t>
            </a:r>
            <a:r>
              <a:rPr lang="sv-SE" sz="2000" dirty="0">
                <a:solidFill>
                  <a:srgbClr val="0F6B69"/>
                </a:solidFill>
              </a:rPr>
              <a:t> insatser </a:t>
            </a:r>
            <a:r>
              <a:rPr lang="sv-SE" sz="2000" b="1" dirty="0">
                <a:solidFill>
                  <a:srgbClr val="0F6B69"/>
                </a:solidFill>
              </a:rPr>
              <a:t>främja</a:t>
            </a:r>
            <a:r>
              <a:rPr lang="sv-SE" sz="2000" dirty="0">
                <a:solidFill>
                  <a:srgbClr val="0F6B69"/>
                </a:solidFill>
              </a:rPr>
              <a:t> </a:t>
            </a:r>
            <a:r>
              <a:rPr lang="sv-SE" sz="2000" b="1" dirty="0">
                <a:solidFill>
                  <a:srgbClr val="0F6B69"/>
                </a:solidFill>
              </a:rPr>
              <a:t>medlemmarnas</a:t>
            </a:r>
            <a:r>
              <a:rPr lang="sv-SE" sz="2000" dirty="0">
                <a:solidFill>
                  <a:srgbClr val="0F6B69"/>
                </a:solidFill>
              </a:rPr>
              <a:t> </a:t>
            </a:r>
            <a:r>
              <a:rPr lang="sv-SE" sz="2000" i="1" dirty="0">
                <a:solidFill>
                  <a:srgbClr val="0F6B69"/>
                </a:solidFill>
              </a:rPr>
              <a:t>verksamhetsutveckling</a:t>
            </a:r>
            <a:r>
              <a:rPr lang="sv-SE" sz="2000" dirty="0">
                <a:solidFill>
                  <a:srgbClr val="0F6B69"/>
                </a:solidFill>
              </a:rPr>
              <a:t> för en </a:t>
            </a:r>
            <a:r>
              <a:rPr lang="sv-SE" sz="2000" b="1" dirty="0">
                <a:solidFill>
                  <a:srgbClr val="0F6B69"/>
                </a:solidFill>
              </a:rPr>
              <a:t>avfallshantering</a:t>
            </a:r>
            <a:r>
              <a:rPr lang="sv-SE" sz="2000" dirty="0">
                <a:solidFill>
                  <a:srgbClr val="0F6B69"/>
                </a:solidFill>
              </a:rPr>
              <a:t> som är miljöriktig och hållbar utifrån ett samhällsansvar. </a:t>
            </a:r>
            <a:br>
              <a:rPr lang="sv-SE" sz="2000" dirty="0">
                <a:solidFill>
                  <a:srgbClr val="0F6B69"/>
                </a:solidFill>
              </a:rPr>
            </a:br>
            <a:endParaRPr lang="sv-SE" sz="2000" dirty="0">
              <a:solidFill>
                <a:srgbClr val="0F6B69"/>
              </a:solidFill>
            </a:endParaRPr>
          </a:p>
          <a:p>
            <a:pPr algn="ctr"/>
            <a:r>
              <a:rPr lang="sv-SE" sz="2000" dirty="0">
                <a:solidFill>
                  <a:srgbClr val="0F6B69"/>
                </a:solidFill>
              </a:rPr>
              <a:t>Utvecklingssatsningens </a:t>
            </a:r>
            <a:r>
              <a:rPr lang="sv-SE" sz="2000" i="1" dirty="0">
                <a:solidFill>
                  <a:srgbClr val="0F6B69"/>
                </a:solidFill>
              </a:rPr>
              <a:t>inriktning</a:t>
            </a:r>
            <a:r>
              <a:rPr lang="sv-SE" sz="2000" dirty="0">
                <a:solidFill>
                  <a:srgbClr val="0F6B69"/>
                </a:solidFill>
              </a:rPr>
              <a:t> utgår från medlemmarnas behov, är starkt </a:t>
            </a:r>
            <a:r>
              <a:rPr lang="sv-SE" sz="2000" i="1" dirty="0">
                <a:solidFill>
                  <a:srgbClr val="0F6B69"/>
                </a:solidFill>
              </a:rPr>
              <a:t>medlemsförankrad</a:t>
            </a:r>
            <a:r>
              <a:rPr lang="sv-SE" sz="2000" dirty="0">
                <a:solidFill>
                  <a:srgbClr val="0F6B69"/>
                </a:solidFill>
              </a:rPr>
              <a:t>, framförallt genom arbetsgrupperna, och har sin grund i </a:t>
            </a:r>
            <a:r>
              <a:rPr lang="sv-SE" sz="2000" i="1" dirty="0">
                <a:solidFill>
                  <a:srgbClr val="0F6B69"/>
                </a:solidFill>
              </a:rPr>
              <a:t>Avfall Sveriges vision </a:t>
            </a:r>
            <a:r>
              <a:rPr lang="sv-SE" sz="2000" b="1" i="1" dirty="0">
                <a:solidFill>
                  <a:srgbClr val="0F6B69"/>
                </a:solidFill>
              </a:rPr>
              <a:t>”Det finns inget avfall”. </a:t>
            </a:r>
            <a:br>
              <a:rPr lang="sv-SE" sz="2000" b="1" i="1" dirty="0">
                <a:solidFill>
                  <a:srgbClr val="0F6B69"/>
                </a:solidFill>
              </a:rPr>
            </a:br>
            <a:endParaRPr lang="sv-SE" sz="2000" b="1" i="1" dirty="0">
              <a:solidFill>
                <a:srgbClr val="0F6B69"/>
              </a:solidFill>
            </a:endParaRPr>
          </a:p>
          <a:p>
            <a:pPr algn="ctr"/>
            <a:r>
              <a:rPr lang="sv-SE" sz="2000" b="1" dirty="0">
                <a:solidFill>
                  <a:srgbClr val="0F6B69"/>
                </a:solidFill>
              </a:rPr>
              <a:t>Särskilda satsningar</a:t>
            </a:r>
          </a:p>
          <a:p>
            <a:pPr algn="ctr"/>
            <a:r>
              <a:rPr lang="sv-SE" sz="2000" dirty="0">
                <a:solidFill>
                  <a:srgbClr val="0F6B69"/>
                </a:solidFill>
              </a:rPr>
              <a:t>Arbetsgrupperna för energiåtervinning, biologisk återvinning och avfallsanläggningar har </a:t>
            </a:r>
            <a:r>
              <a:rPr lang="sv-SE" sz="2000" i="1" dirty="0">
                <a:solidFill>
                  <a:srgbClr val="0F6B69"/>
                </a:solidFill>
              </a:rPr>
              <a:t>egna utvecklingssatsningar</a:t>
            </a:r>
            <a:r>
              <a:rPr lang="sv-SE" sz="2000" dirty="0">
                <a:solidFill>
                  <a:srgbClr val="0F6B69"/>
                </a:solidFill>
              </a:rPr>
              <a:t> som de själva bekostar och beslutar om.  </a:t>
            </a:r>
          </a:p>
          <a:p>
            <a:pPr algn="ctr"/>
            <a:endParaRPr lang="sv-SE" sz="2000" b="1" i="1" dirty="0">
              <a:solidFill>
                <a:srgbClr val="0F6B69"/>
              </a:solidFill>
            </a:endParaRPr>
          </a:p>
        </p:txBody>
      </p:sp>
      <p:sp>
        <p:nvSpPr>
          <p:cNvPr id="12" name="Rektangel 11">
            <a:extLst>
              <a:ext uri="{FF2B5EF4-FFF2-40B4-BE49-F238E27FC236}">
                <a16:creationId xmlns:a16="http://schemas.microsoft.com/office/drawing/2014/main" id="{A61966DE-A47D-90D3-2BFD-059674C22C4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9252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2353373" y="-2298273"/>
            <a:ext cx="10951866" cy="1100047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5"/>
            <a:ext cx="6314549"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PROJEKTINFORMATION</a:t>
            </a:r>
            <a:endParaRPr lang="sv-SE" sz="4400" b="1" dirty="0">
              <a:solidFill>
                <a:srgbClr val="0F6B69"/>
              </a:solidFill>
              <a:latin typeface="Georgia" panose="02040502050405020303" pitchFamily="18" charset="0"/>
            </a:endParaRPr>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516654" y="1992917"/>
            <a:ext cx="7008123" cy="335476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i="1" dirty="0">
                <a:solidFill>
                  <a:srgbClr val="0F6B69"/>
                </a:solidFill>
              </a:rPr>
              <a:t>Sökande:</a:t>
            </a:r>
          </a:p>
          <a:p>
            <a:r>
              <a:rPr lang="sv-SE" dirty="0">
                <a:solidFill>
                  <a:srgbClr val="0F6B69"/>
                </a:solidFill>
              </a:rPr>
              <a:t>Verksamhetsgrupp Emission, Arbetsgrupp Energiåtervinning</a:t>
            </a:r>
          </a:p>
          <a:p>
            <a:endParaRPr lang="sv-SE" dirty="0">
              <a:solidFill>
                <a:srgbClr val="0F6B69"/>
              </a:solidFill>
            </a:endParaRPr>
          </a:p>
          <a:p>
            <a:r>
              <a:rPr lang="sv-SE" sz="2000" b="1" i="1" dirty="0">
                <a:solidFill>
                  <a:srgbClr val="0F6B69"/>
                </a:solidFill>
              </a:rPr>
              <a:t>Genomförare:</a:t>
            </a:r>
          </a:p>
          <a:p>
            <a:r>
              <a:rPr lang="sv-SE" dirty="0">
                <a:solidFill>
                  <a:srgbClr val="0F6B69"/>
                </a:solidFill>
              </a:rPr>
              <a:t>Ingela Steen </a:t>
            </a:r>
            <a:r>
              <a:rPr lang="sv-SE" dirty="0" err="1">
                <a:solidFill>
                  <a:srgbClr val="0F6B69"/>
                </a:solidFill>
              </a:rPr>
              <a:t>Ronnermark</a:t>
            </a:r>
            <a:r>
              <a:rPr lang="sv-SE" dirty="0">
                <a:solidFill>
                  <a:srgbClr val="0F6B69"/>
                </a:solidFill>
              </a:rPr>
              <a:t>, Kristina Svinhufvud, </a:t>
            </a:r>
            <a:r>
              <a:rPr lang="sv-SE" dirty="0" err="1">
                <a:solidFill>
                  <a:srgbClr val="0F6B69"/>
                </a:solidFill>
              </a:rPr>
              <a:t>Sigholm</a:t>
            </a:r>
            <a:endParaRPr lang="sv-SE" dirty="0">
              <a:solidFill>
                <a:srgbClr val="0F6B69"/>
              </a:solidFill>
            </a:endParaRPr>
          </a:p>
          <a:p>
            <a:endParaRPr lang="sv-SE" sz="2000" dirty="0">
              <a:solidFill>
                <a:srgbClr val="0F6B69"/>
              </a:solidFill>
            </a:endParaRPr>
          </a:p>
          <a:p>
            <a:r>
              <a:rPr lang="sv-SE" sz="2000" b="1" i="1" dirty="0">
                <a:solidFill>
                  <a:srgbClr val="0F6B69"/>
                </a:solidFill>
              </a:rPr>
              <a:t>Projektledare:</a:t>
            </a:r>
          </a:p>
          <a:p>
            <a:r>
              <a:rPr lang="sv-SE" dirty="0">
                <a:solidFill>
                  <a:srgbClr val="0F6B69"/>
                </a:solidFill>
              </a:rPr>
              <a:t>Ingela Steen </a:t>
            </a:r>
            <a:r>
              <a:rPr lang="sv-SE" dirty="0" err="1">
                <a:solidFill>
                  <a:srgbClr val="0F6B69"/>
                </a:solidFill>
              </a:rPr>
              <a:t>Ronnermark</a:t>
            </a:r>
            <a:r>
              <a:rPr lang="en-US" dirty="0">
                <a:solidFill>
                  <a:srgbClr val="0F6B69"/>
                </a:solidFill>
              </a:rPr>
              <a:t>, </a:t>
            </a:r>
            <a:r>
              <a:rPr lang="sv-SE" dirty="0" err="1">
                <a:solidFill>
                  <a:srgbClr val="0F6B69"/>
                </a:solidFill>
              </a:rPr>
              <a:t>Sigholm</a:t>
            </a:r>
            <a:endParaRPr lang="en-US" dirty="0">
              <a:solidFill>
                <a:srgbClr val="0F6B69"/>
              </a:solidFill>
            </a:endParaRPr>
          </a:p>
          <a:p>
            <a:endParaRPr lang="sv-SE" sz="2000" dirty="0">
              <a:solidFill>
                <a:srgbClr val="0F6B69"/>
              </a:solidFill>
            </a:endParaRPr>
          </a:p>
          <a:p>
            <a:r>
              <a:rPr lang="sv-SE" sz="2000" b="1" i="1" dirty="0">
                <a:solidFill>
                  <a:srgbClr val="0F6B69"/>
                </a:solidFill>
              </a:rPr>
              <a:t>Finansiär:</a:t>
            </a:r>
          </a:p>
          <a:p>
            <a:r>
              <a:rPr lang="sv-SE" sz="2000" dirty="0">
                <a:solidFill>
                  <a:srgbClr val="0F6B69"/>
                </a:solidFill>
              </a:rPr>
              <a:t>Avfall Sveriges Energiåtervinningssatsning</a:t>
            </a:r>
          </a:p>
        </p:txBody>
      </p:sp>
      <p:sp>
        <p:nvSpPr>
          <p:cNvPr id="12" name="Rektangel 11">
            <a:extLst>
              <a:ext uri="{FF2B5EF4-FFF2-40B4-BE49-F238E27FC236}">
                <a16:creationId xmlns:a16="http://schemas.microsoft.com/office/drawing/2014/main" id="{A61966DE-A47D-90D3-2BFD-059674C22C4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 13">
            <a:extLst>
              <a:ext uri="{FF2B5EF4-FFF2-40B4-BE49-F238E27FC236}">
                <a16:creationId xmlns:a16="http://schemas.microsoft.com/office/drawing/2014/main" id="{4F9B835D-C3EC-5672-DAF7-92FD0E082D64}"/>
              </a:ext>
            </a:extLst>
          </p:cNvPr>
          <p:cNvSpPr>
            <a:spLocks noGrp="1"/>
          </p:cNvSpPr>
          <p:nvPr>
            <p:ph type="pic" sz="quarter" idx="10"/>
          </p:nvPr>
        </p:nvSpPr>
        <p:spPr/>
        <p:txBody>
          <a:bodyPr/>
          <a:lstStyle/>
          <a:p>
            <a:endParaRPr lang="sv-SE"/>
          </a:p>
        </p:txBody>
      </p:sp>
      <p:sp>
        <p:nvSpPr>
          <p:cNvPr id="15" name="Platshållare för bild 14">
            <a:extLst>
              <a:ext uri="{FF2B5EF4-FFF2-40B4-BE49-F238E27FC236}">
                <a16:creationId xmlns:a16="http://schemas.microsoft.com/office/drawing/2014/main" id="{0A969D43-E36F-C3C3-02EC-DC6508F1E0D2}"/>
              </a:ext>
            </a:extLst>
          </p:cNvPr>
          <p:cNvSpPr>
            <a:spLocks noGrp="1"/>
          </p:cNvSpPr>
          <p:nvPr>
            <p:ph type="pic" sz="quarter" idx="11"/>
          </p:nvPr>
        </p:nvSpPr>
        <p:spPr/>
        <p:txBody>
          <a:bodyPr/>
          <a:lstStyle/>
          <a:p>
            <a:endParaRPr lang="sv-SE"/>
          </a:p>
        </p:txBody>
      </p:sp>
      <p:pic>
        <p:nvPicPr>
          <p:cNvPr id="3" name="Bildobjekt 2">
            <a:extLst>
              <a:ext uri="{FF2B5EF4-FFF2-40B4-BE49-F238E27FC236}">
                <a16:creationId xmlns:a16="http://schemas.microsoft.com/office/drawing/2014/main" id="{FDD30448-A3FE-9A9F-2E05-D8F09C8DDE50}"/>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34283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155852"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SYFTE &amp; MÅLSÄTTNING</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2"/>
          <a:stretch>
            <a:fillRect/>
          </a:stretch>
        </p:blipFill>
        <p:spPr>
          <a:xfrm>
            <a:off x="231775" y="6444887"/>
            <a:ext cx="1910769" cy="248400"/>
          </a:xfrm>
          <a:prstGeom prst="rect">
            <a:avLst/>
          </a:prstGeom>
        </p:spPr>
      </p:pic>
      <p:pic>
        <p:nvPicPr>
          <p:cNvPr id="11" name="Platshållare för bild 10" descr="En bild som visar himmel, utomhus, blomma, gul&#10;&#10;Automatiskt genererad beskrivning">
            <a:extLst>
              <a:ext uri="{FF2B5EF4-FFF2-40B4-BE49-F238E27FC236}">
                <a16:creationId xmlns:a16="http://schemas.microsoft.com/office/drawing/2014/main" id="{3935ECB5-B330-CFFE-3EE0-3740DC590283}"/>
              </a:ext>
            </a:extLst>
          </p:cNvPr>
          <p:cNvPicPr>
            <a:picLocks noGrp="1" noChangeAspect="1"/>
          </p:cNvPicPr>
          <p:nvPr>
            <p:ph type="pic" sz="quarter" idx="10"/>
          </p:nvPr>
        </p:nvPicPr>
        <p:blipFill>
          <a:blip r:embed="rId3"/>
          <a:srcRect l="24721" r="24721"/>
          <a:stretch/>
        </p:blipFill>
        <p:spPr/>
      </p:pic>
      <p:sp>
        <p:nvSpPr>
          <p:cNvPr id="24" name="Platshållare för text 23">
            <a:extLst>
              <a:ext uri="{FF2B5EF4-FFF2-40B4-BE49-F238E27FC236}">
                <a16:creationId xmlns:a16="http://schemas.microsoft.com/office/drawing/2014/main" id="{F0A894B0-603F-13C6-D4F4-A9FCA815262B}"/>
              </a:ext>
            </a:extLst>
          </p:cNvPr>
          <p:cNvSpPr>
            <a:spLocks noGrp="1"/>
          </p:cNvSpPr>
          <p:nvPr>
            <p:ph type="body" sz="quarter" idx="11"/>
          </p:nvPr>
        </p:nvSpPr>
        <p:spPr/>
        <p:txBody>
          <a:bodyPr>
            <a:normAutofit fontScale="92500" lnSpcReduction="10000"/>
          </a:bodyPr>
          <a:lstStyle/>
          <a:p>
            <a:pPr>
              <a:lnSpc>
                <a:spcPct val="100000"/>
              </a:lnSpc>
            </a:pPr>
            <a:r>
              <a:rPr lang="sv-SE" dirty="0"/>
              <a:t>Syftet med vägledningen är att på ett enkelt och tydligt sätt ge verksamhetsutövare en guide att göra en egen första bedömning om vad som gäller vid en ändring av verksamheten. Är det anmälan om ändring, ansökan om ändringstillstånd, omprövning av tillstånd eller en ny ansökan om tillstånd i samband med ändringar i verksamheten?</a:t>
            </a:r>
          </a:p>
          <a:p>
            <a:pPr>
              <a:lnSpc>
                <a:spcPct val="100000"/>
              </a:lnSpc>
            </a:pPr>
            <a:r>
              <a:rPr lang="sv-SE" dirty="0"/>
              <a:t>Målsättningen är att underlätta dialogen mellan verksamhetsutövare och myndigheter vilket ger förutsättningar för en smidigare och snabbare handläggningsprocess med ett slutresultat som båda parter är nöjda med.</a:t>
            </a:r>
            <a:endParaRPr lang="sv-SE" sz="3200" dirty="0"/>
          </a:p>
        </p:txBody>
      </p:sp>
    </p:spTree>
    <p:extLst>
      <p:ext uri="{BB962C8B-B14F-4D97-AF65-F5344CB8AC3E}">
        <p14:creationId xmlns:p14="http://schemas.microsoft.com/office/powerpoint/2010/main" val="2103702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95F37C9C-B71B-08E0-DF09-4A157662DC51}"/>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B3047553-5B93-B9C1-5E7A-FF7BC353452E}"/>
              </a:ext>
            </a:extLst>
          </p:cNvPr>
          <p:cNvSpPr/>
          <p:nvPr/>
        </p:nvSpPr>
        <p:spPr>
          <a:xfrm>
            <a:off x="-372148" y="-28773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 </a:t>
            </a:r>
          </a:p>
        </p:txBody>
      </p:sp>
      <p:sp>
        <p:nvSpPr>
          <p:cNvPr id="6" name="textruta 5">
            <a:extLst>
              <a:ext uri="{FF2B5EF4-FFF2-40B4-BE49-F238E27FC236}">
                <a16:creationId xmlns:a16="http://schemas.microsoft.com/office/drawing/2014/main" id="{2A1F8FC0-ADED-724F-CEE6-FDC45CFB068F}"/>
              </a:ext>
            </a:extLst>
          </p:cNvPr>
          <p:cNvSpPr txBox="1"/>
          <p:nvPr/>
        </p:nvSpPr>
        <p:spPr>
          <a:xfrm>
            <a:off x="516654" y="869036"/>
            <a:ext cx="2651688"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METODIK</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8127D345-1A79-CBDF-E2E3-547715ABEE91}"/>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37E9495-27DB-ED8D-CB38-D37EEFEC83BE}"/>
              </a:ext>
            </a:extLst>
          </p:cNvPr>
          <p:cNvPicPr>
            <a:picLocks noChangeAspect="1"/>
          </p:cNvPicPr>
          <p:nvPr/>
        </p:nvPicPr>
        <p:blipFill>
          <a:blip r:embed="rId3"/>
          <a:stretch>
            <a:fillRect/>
          </a:stretch>
        </p:blipFill>
        <p:spPr>
          <a:xfrm>
            <a:off x="231775" y="6444887"/>
            <a:ext cx="1910769" cy="248400"/>
          </a:xfrm>
          <a:prstGeom prst="rect">
            <a:avLst/>
          </a:prstGeom>
        </p:spPr>
      </p:pic>
      <p:pic>
        <p:nvPicPr>
          <p:cNvPr id="3" name="Platshållare för bild 2" descr="En bild som visar person, bärbar dator, dator, inomhus&#10;&#10;Automatiskt genererad beskrivning">
            <a:extLst>
              <a:ext uri="{FF2B5EF4-FFF2-40B4-BE49-F238E27FC236}">
                <a16:creationId xmlns:a16="http://schemas.microsoft.com/office/drawing/2014/main" id="{E4DB0750-C654-0ACD-7456-E45E999E1054}"/>
              </a:ext>
            </a:extLst>
          </p:cNvPr>
          <p:cNvPicPr>
            <a:picLocks noGrp="1" noChangeAspect="1"/>
          </p:cNvPicPr>
          <p:nvPr>
            <p:ph type="pic" sz="quarter" idx="10"/>
          </p:nvPr>
        </p:nvPicPr>
        <p:blipFill>
          <a:blip r:embed="rId4"/>
          <a:srcRect l="24721" r="24721"/>
          <a:stretch/>
        </p:blipFill>
        <p:spPr/>
      </p:pic>
      <p:sp>
        <p:nvSpPr>
          <p:cNvPr id="24" name="Platshållare för text 23">
            <a:extLst>
              <a:ext uri="{FF2B5EF4-FFF2-40B4-BE49-F238E27FC236}">
                <a16:creationId xmlns:a16="http://schemas.microsoft.com/office/drawing/2014/main" id="{292F840C-2CC8-8593-C044-56139D07A3CD}"/>
              </a:ext>
            </a:extLst>
          </p:cNvPr>
          <p:cNvSpPr>
            <a:spLocks noGrp="1"/>
          </p:cNvSpPr>
          <p:nvPr>
            <p:ph type="body" sz="quarter" idx="11"/>
          </p:nvPr>
        </p:nvSpPr>
        <p:spPr/>
        <p:txBody>
          <a:bodyPr>
            <a:normAutofit/>
          </a:bodyPr>
          <a:lstStyle/>
          <a:p>
            <a:pPr marL="0" indent="0">
              <a:buNone/>
            </a:pPr>
            <a:r>
              <a:rPr lang="sv-SE" b="1" dirty="0"/>
              <a:t>Vägledningen är uppdelad i fyra delar;</a:t>
            </a:r>
          </a:p>
          <a:p>
            <a:r>
              <a:rPr lang="sv-SE" dirty="0"/>
              <a:t>Omvärldsbevakning med inspel från </a:t>
            </a:r>
            <a:r>
              <a:rPr lang="sv-SE" dirty="0" err="1"/>
              <a:t>bla</a:t>
            </a:r>
            <a:r>
              <a:rPr lang="sv-SE" dirty="0"/>
              <a:t> olika SOU</a:t>
            </a:r>
          </a:p>
          <a:p>
            <a:r>
              <a:rPr lang="sv-SE" dirty="0"/>
              <a:t>Genomgång av gränsdragning mellan anmälan och tillstånd samt omprövning och ansökan </a:t>
            </a:r>
          </a:p>
          <a:p>
            <a:r>
              <a:rPr lang="sv-SE" dirty="0"/>
              <a:t>Strategisk vägledning med förslag till fokusområden </a:t>
            </a:r>
          </a:p>
          <a:p>
            <a:r>
              <a:rPr lang="sv-SE" dirty="0"/>
              <a:t>Källhänvisning med länkar för den som vill läsa mer</a:t>
            </a:r>
          </a:p>
          <a:p>
            <a:pPr marL="0" indent="0">
              <a:buNone/>
            </a:pPr>
            <a:endParaRPr lang="sv-SE" dirty="0"/>
          </a:p>
          <a:p>
            <a:endParaRPr lang="sv-SE" dirty="0"/>
          </a:p>
        </p:txBody>
      </p:sp>
    </p:spTree>
    <p:extLst>
      <p:ext uri="{BB962C8B-B14F-4D97-AF65-F5344CB8AC3E}">
        <p14:creationId xmlns:p14="http://schemas.microsoft.com/office/powerpoint/2010/main" val="209844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5979522"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STRATEGISKA VÄGVAL</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text 15">
            <a:extLst>
              <a:ext uri="{FF2B5EF4-FFF2-40B4-BE49-F238E27FC236}">
                <a16:creationId xmlns:a16="http://schemas.microsoft.com/office/drawing/2014/main" id="{9233F123-9175-35FD-349A-B73D8CF87F62}"/>
              </a:ext>
            </a:extLst>
          </p:cNvPr>
          <p:cNvSpPr>
            <a:spLocks noGrp="1"/>
          </p:cNvSpPr>
          <p:nvPr>
            <p:ph type="body" sz="quarter" idx="11"/>
          </p:nvPr>
        </p:nvSpPr>
        <p:spPr>
          <a:xfrm>
            <a:off x="749299" y="1689100"/>
            <a:ext cx="6772378" cy="4394200"/>
          </a:xfrm>
        </p:spPr>
        <p:txBody>
          <a:bodyPr>
            <a:noAutofit/>
          </a:bodyPr>
          <a:lstStyle/>
          <a:p>
            <a:pPr marL="0" indent="0">
              <a:buNone/>
            </a:pPr>
            <a:r>
              <a:rPr lang="sv-SE" sz="1800" b="1" dirty="0">
                <a:effectLst/>
                <a:ea typeface="Times New Roman" panose="02020603050405020304" pitchFamily="18" charset="0"/>
                <a:cs typeface="Times New Roman" panose="02020603050405020304" pitchFamily="18" charset="0"/>
              </a:rPr>
              <a:t>Äldre miljö</a:t>
            </a:r>
            <a:r>
              <a:rPr lang="sv-SE" sz="1800" b="1" dirty="0">
                <a:ea typeface="Times New Roman" panose="02020603050405020304" pitchFamily="18" charset="0"/>
                <a:cs typeface="Times New Roman" panose="02020603050405020304" pitchFamily="18" charset="0"/>
              </a:rPr>
              <a:t>tillstånd</a:t>
            </a:r>
            <a:endParaRPr lang="sv-SE" sz="1800" dirty="0">
              <a:effectLst/>
              <a:ea typeface="Times New Roman" panose="02020603050405020304" pitchFamily="18" charset="0"/>
              <a:cs typeface="Times New Roman" panose="02020603050405020304" pitchFamily="18" charset="0"/>
            </a:endParaRPr>
          </a:p>
          <a:p>
            <a:r>
              <a:rPr lang="sv-SE" sz="1800" dirty="0">
                <a:effectLst/>
                <a:ea typeface="Times New Roman" panose="02020603050405020304" pitchFamily="18" charset="0"/>
                <a:cs typeface="Times New Roman" panose="02020603050405020304" pitchFamily="18" charset="0"/>
              </a:rPr>
              <a:t>Enbart det faktum att tillståndet har meddelats med stöd av den äldre miljöskyddslagen utgör i sig inte skäl för omprövning. Tillstånd enligt miljöskyddslagen kan dock vara en indikation på att verksamheten inte bedrivs med bästa teknik och/eller har villkor som är generösa i jämförelse med motsvarande verksamheter som prövas idag. </a:t>
            </a:r>
          </a:p>
          <a:p>
            <a:pPr lvl="1"/>
            <a:r>
              <a:rPr lang="sv-SE" sz="1800" i="1" dirty="0">
                <a:ea typeface="Times New Roman" panose="02020603050405020304" pitchFamily="18" charset="0"/>
                <a:cs typeface="Times New Roman" panose="02020603050405020304" pitchFamily="18" charset="0"/>
              </a:rPr>
              <a:t>Fråga: </a:t>
            </a:r>
            <a:r>
              <a:rPr lang="sv-SE" sz="1800" i="1" dirty="0">
                <a:effectLst/>
                <a:ea typeface="Times New Roman" panose="02020603050405020304" pitchFamily="18" charset="0"/>
                <a:cs typeface="Times New Roman" panose="02020603050405020304" pitchFamily="18" charset="0"/>
              </a:rPr>
              <a:t>Hur har kravbilden ändrats sedan tillståndet trädde i kraft? </a:t>
            </a:r>
            <a:r>
              <a:rPr lang="sv-SE" sz="1800" i="1" dirty="0">
                <a:ea typeface="Times New Roman" panose="02020603050405020304" pitchFamily="18" charset="0"/>
                <a:cs typeface="Times New Roman" panose="02020603050405020304" pitchFamily="18" charset="0"/>
              </a:rPr>
              <a:t>H</a:t>
            </a:r>
            <a:r>
              <a:rPr lang="sv-SE" sz="1800" i="1" dirty="0">
                <a:effectLst/>
                <a:ea typeface="Times New Roman" panose="02020603050405020304" pitchFamily="18" charset="0"/>
                <a:cs typeface="Times New Roman" panose="02020603050405020304" pitchFamily="18" charset="0"/>
              </a:rPr>
              <a:t>ar nya krav tillkommit som inte tillståndet beaktar, tex miljökvalitetsnormer?</a:t>
            </a:r>
            <a:endParaRPr lang="sv-SE" sz="1800" i="1" dirty="0">
              <a:effectLst/>
              <a:ea typeface="Calibri" panose="020F0502020204030204" pitchFamily="34" charset="0"/>
              <a:cs typeface="Times New Roman" panose="02020603050405020304" pitchFamily="18" charset="0"/>
            </a:endParaRPr>
          </a:p>
          <a:p>
            <a:pPr marL="0" indent="0">
              <a:buNone/>
            </a:pPr>
            <a:endParaRPr lang="sv-SE" sz="1800" dirty="0">
              <a:effectLst/>
              <a:ea typeface="Calibri" panose="020F0502020204030204" pitchFamily="34" charset="0"/>
              <a:cs typeface="Times New Roman" panose="02020603050405020304" pitchFamily="18" charset="0"/>
            </a:endParaRPr>
          </a:p>
          <a:p>
            <a:endParaRPr lang="sv-SE" sz="1800" dirty="0"/>
          </a:p>
          <a:p>
            <a:pPr marL="0" indent="0">
              <a:buNone/>
            </a:pPr>
            <a:endParaRPr lang="sv-SE" sz="1800" dirty="0"/>
          </a:p>
          <a:p>
            <a:endParaRPr lang="sv-SE" sz="1800" dirty="0"/>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3"/>
          <a:stretch>
            <a:fillRect/>
          </a:stretch>
        </p:blipFill>
        <p:spPr>
          <a:xfrm>
            <a:off x="231775" y="6444887"/>
            <a:ext cx="1910769" cy="248400"/>
          </a:xfrm>
          <a:prstGeom prst="rect">
            <a:avLst/>
          </a:prstGeom>
        </p:spPr>
      </p:pic>
      <p:sp>
        <p:nvSpPr>
          <p:cNvPr id="5" name="Rektangel: rundade hörn 4">
            <a:extLst>
              <a:ext uri="{FF2B5EF4-FFF2-40B4-BE49-F238E27FC236}">
                <a16:creationId xmlns:a16="http://schemas.microsoft.com/office/drawing/2014/main" id="{60A4A03A-069B-BDF8-982C-CB0A44515E6A}"/>
              </a:ext>
            </a:extLst>
          </p:cNvPr>
          <p:cNvSpPr/>
          <p:nvPr/>
        </p:nvSpPr>
        <p:spPr>
          <a:xfrm>
            <a:off x="8103769" y="2240407"/>
            <a:ext cx="3033295" cy="2377183"/>
          </a:xfrm>
          <a:prstGeom prst="roundRect">
            <a:avLst>
              <a:gd name="adj" fmla="val 10876"/>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sv-SE" sz="1800" i="1"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rPr>
              <a:t>Observera att omprövningspunkter 1-12 i 24 kap 5§ Miljöbalken gäller oavsett tillståndets ålder</a:t>
            </a:r>
            <a:endParaRPr lang="sv-SE" sz="1800"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6078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0FB0A633-D20C-5792-C059-D745FCF8C03F}"/>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1E6F064D-FE04-10DB-094A-7164C37FDFDD}"/>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rundade hörn 4">
            <a:extLst>
              <a:ext uri="{FF2B5EF4-FFF2-40B4-BE49-F238E27FC236}">
                <a16:creationId xmlns:a16="http://schemas.microsoft.com/office/drawing/2014/main" id="{00FDDEF9-8F2F-53D8-6B65-291FAEB8E893}"/>
              </a:ext>
            </a:extLst>
          </p:cNvPr>
          <p:cNvSpPr/>
          <p:nvPr/>
        </p:nvSpPr>
        <p:spPr>
          <a:xfrm>
            <a:off x="8107976" y="2240407"/>
            <a:ext cx="3033295" cy="2377183"/>
          </a:xfrm>
          <a:prstGeom prst="roundRect">
            <a:avLst>
              <a:gd name="adj" fmla="val 10876"/>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sv-SE" sz="1800" i="1"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rPr>
              <a:t>Ett tillstånds rättskraft omfattar aldrig mer än det som har prövats</a:t>
            </a:r>
            <a:endParaRPr lang="sv-SE"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extruta 5">
            <a:extLst>
              <a:ext uri="{FF2B5EF4-FFF2-40B4-BE49-F238E27FC236}">
                <a16:creationId xmlns:a16="http://schemas.microsoft.com/office/drawing/2014/main" id="{DF1BC80C-3F32-19FA-3E2F-80C4E2FD787C}"/>
              </a:ext>
            </a:extLst>
          </p:cNvPr>
          <p:cNvSpPr txBox="1"/>
          <p:nvPr/>
        </p:nvSpPr>
        <p:spPr>
          <a:xfrm>
            <a:off x="516654" y="869036"/>
            <a:ext cx="5979522"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STRATEGISKA VÄGVAL</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0919F8BF-548A-27E6-6056-ABE935789B75}"/>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text 15">
            <a:extLst>
              <a:ext uri="{FF2B5EF4-FFF2-40B4-BE49-F238E27FC236}">
                <a16:creationId xmlns:a16="http://schemas.microsoft.com/office/drawing/2014/main" id="{D209E09F-C966-FFAC-237A-9C671CD52B85}"/>
              </a:ext>
            </a:extLst>
          </p:cNvPr>
          <p:cNvSpPr>
            <a:spLocks noGrp="1"/>
          </p:cNvSpPr>
          <p:nvPr>
            <p:ph type="body" sz="quarter" idx="11"/>
          </p:nvPr>
        </p:nvSpPr>
        <p:spPr>
          <a:xfrm>
            <a:off x="749300" y="1689099"/>
            <a:ext cx="6801874" cy="4755787"/>
          </a:xfrm>
        </p:spPr>
        <p:txBody>
          <a:bodyPr>
            <a:noAutofit/>
          </a:bodyPr>
          <a:lstStyle/>
          <a:p>
            <a:pPr marL="0" indent="0">
              <a:buNone/>
            </a:pPr>
            <a:r>
              <a:rPr lang="sv-SE" sz="1800" b="1" dirty="0">
                <a:effectLst/>
                <a:ea typeface="Times New Roman" panose="02020603050405020304" pitchFamily="18" charset="0"/>
                <a:cs typeface="Times New Roman" panose="02020603050405020304" pitchFamily="18" charset="0"/>
              </a:rPr>
              <a:t>Ändringar i verksamheten</a:t>
            </a:r>
          </a:p>
          <a:p>
            <a:pPr>
              <a:lnSpc>
                <a:spcPct val="107000"/>
              </a:lnSpc>
              <a:spcAft>
                <a:spcPts val="600"/>
              </a:spcAft>
            </a:pPr>
            <a:r>
              <a:rPr lang="sv-SE" sz="1800" dirty="0">
                <a:effectLst/>
                <a:ea typeface="Calibri" panose="020F0502020204030204" pitchFamily="34" charset="0"/>
                <a:cs typeface="Times New Roman" panose="02020603050405020304" pitchFamily="18" charset="0"/>
              </a:rPr>
              <a:t>Att verksamheten har många ändringar är inte ett skäl för omprövning som kan krävas av tillsynsmyndigheten. </a:t>
            </a:r>
          </a:p>
          <a:p>
            <a:pPr>
              <a:lnSpc>
                <a:spcPct val="107000"/>
              </a:lnSpc>
              <a:spcAft>
                <a:spcPts val="600"/>
              </a:spcAft>
            </a:pPr>
            <a:r>
              <a:rPr lang="sv-SE" sz="1800" dirty="0">
                <a:effectLst/>
                <a:ea typeface="Calibri" panose="020F0502020204030204" pitchFamily="34" charset="0"/>
                <a:cs typeface="Times New Roman" panose="02020603050405020304" pitchFamily="18" charset="0"/>
              </a:rPr>
              <a:t>Om verksamheten har gjort många ändringar sedan grundtillståndet gavs som innebär tidskrävande uppföljning av villkor </a:t>
            </a:r>
            <a:r>
              <a:rPr lang="sv-SE" sz="1800" dirty="0">
                <a:ea typeface="Calibri" panose="020F0502020204030204" pitchFamily="34" charset="0"/>
                <a:cs typeface="Times New Roman" panose="02020603050405020304" pitchFamily="18" charset="0"/>
              </a:rPr>
              <a:t>är det rimligt </a:t>
            </a:r>
            <a:r>
              <a:rPr lang="sv-SE" sz="1800" dirty="0">
                <a:effectLst/>
                <a:ea typeface="Calibri" panose="020F0502020204030204" pitchFamily="34" charset="0"/>
                <a:cs typeface="Times New Roman" panose="02020603050405020304" pitchFamily="18" charset="0"/>
              </a:rPr>
              <a:t>för verksamhetsutövaren att begära omprövning av hela verksamheten för att renodla sin krav och få en lättare uppföljning. </a:t>
            </a:r>
          </a:p>
          <a:p>
            <a:pPr lvl="1">
              <a:lnSpc>
                <a:spcPct val="107000"/>
              </a:lnSpc>
              <a:spcAft>
                <a:spcPts val="600"/>
              </a:spcAft>
            </a:pPr>
            <a:r>
              <a:rPr lang="sv-SE" sz="1800" i="1" dirty="0">
                <a:effectLst/>
                <a:ea typeface="Calibri" panose="020F0502020204030204" pitchFamily="34" charset="0"/>
                <a:cs typeface="Times New Roman" panose="02020603050405020304" pitchFamily="18" charset="0"/>
              </a:rPr>
              <a:t>Fråga: Ryms verksamheten inom tillståndets rambeskrivning. Stämmer tillåten produktionsmängd? Finns det ny process eller teknisk lösning som kan minska risk för olägenhet ur miljö- och hälsoskyddssynpunkt ytterligare för er verksamhet men som inte omfattas i nuvarande tillstånd? </a:t>
            </a:r>
            <a:endParaRPr lang="sv-SE" sz="1800" b="1" dirty="0">
              <a:effectLst/>
              <a:ea typeface="Times New Roman" panose="02020603050405020304" pitchFamily="18" charset="0"/>
              <a:cs typeface="Times New Roman" panose="02020603050405020304" pitchFamily="18" charset="0"/>
            </a:endParaRPr>
          </a:p>
          <a:p>
            <a:pPr marL="0" indent="0">
              <a:buNone/>
            </a:pPr>
            <a:endParaRPr lang="sv-SE" sz="2000" dirty="0">
              <a:effectLst/>
              <a:ea typeface="Times New Roman" panose="02020603050405020304" pitchFamily="18" charset="0"/>
              <a:cs typeface="Times New Roman" panose="02020603050405020304" pitchFamily="18" charset="0"/>
            </a:endParaRPr>
          </a:p>
          <a:p>
            <a:pPr marL="0" indent="0">
              <a:buNone/>
            </a:pPr>
            <a:endParaRPr lang="sv-SE" sz="2000" dirty="0">
              <a:effectLst/>
              <a:ea typeface="Calibri" panose="020F0502020204030204" pitchFamily="34" charset="0"/>
              <a:cs typeface="Times New Roman" panose="02020603050405020304" pitchFamily="18" charset="0"/>
            </a:endParaRPr>
          </a:p>
          <a:p>
            <a:endParaRPr lang="sv-SE" sz="2000" dirty="0"/>
          </a:p>
          <a:p>
            <a:pPr marL="0" indent="0">
              <a:buNone/>
            </a:pPr>
            <a:endParaRPr lang="sv-SE" sz="2000" dirty="0"/>
          </a:p>
          <a:p>
            <a:endParaRPr lang="sv-SE" sz="2000" dirty="0"/>
          </a:p>
        </p:txBody>
      </p:sp>
      <p:pic>
        <p:nvPicPr>
          <p:cNvPr id="9" name="Bildobjekt 8">
            <a:extLst>
              <a:ext uri="{FF2B5EF4-FFF2-40B4-BE49-F238E27FC236}">
                <a16:creationId xmlns:a16="http://schemas.microsoft.com/office/drawing/2014/main" id="{49B7F851-6503-80D1-0121-6C4B97D0B3A9}"/>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3341455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4D626B68-CC5A-2BBD-27BF-6EDDB27D6F4F}"/>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2C989FF7-02D1-6424-6D99-CA945AA90A9B}"/>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A57EDC54-A3C4-D3C2-9405-DE26DADA132B}"/>
              </a:ext>
            </a:extLst>
          </p:cNvPr>
          <p:cNvSpPr txBox="1"/>
          <p:nvPr/>
        </p:nvSpPr>
        <p:spPr>
          <a:xfrm>
            <a:off x="516654" y="869036"/>
            <a:ext cx="5979522"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STRATEGISKA VÄGVAL</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0443C789-BBC8-CAF4-1492-465D543B9EBC}"/>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text 15">
            <a:extLst>
              <a:ext uri="{FF2B5EF4-FFF2-40B4-BE49-F238E27FC236}">
                <a16:creationId xmlns:a16="http://schemas.microsoft.com/office/drawing/2014/main" id="{2F08D205-9E40-6678-1901-326C0A68B4C4}"/>
              </a:ext>
            </a:extLst>
          </p:cNvPr>
          <p:cNvSpPr>
            <a:spLocks noGrp="1"/>
          </p:cNvSpPr>
          <p:nvPr>
            <p:ph type="body" sz="quarter" idx="11"/>
          </p:nvPr>
        </p:nvSpPr>
        <p:spPr>
          <a:xfrm>
            <a:off x="749300" y="1689099"/>
            <a:ext cx="6792042" cy="4755787"/>
          </a:xfrm>
        </p:spPr>
        <p:txBody>
          <a:bodyPr>
            <a:noAutofit/>
          </a:bodyPr>
          <a:lstStyle/>
          <a:p>
            <a:pPr marL="0" indent="0">
              <a:buNone/>
            </a:pPr>
            <a:r>
              <a:rPr lang="sv-SE" sz="1800" b="1" dirty="0">
                <a:effectLst/>
                <a:ea typeface="Times New Roman" panose="02020603050405020304" pitchFamily="18" charset="0"/>
                <a:cs typeface="Times New Roman" panose="02020603050405020304" pitchFamily="18" charset="0"/>
              </a:rPr>
              <a:t>Villkor</a:t>
            </a:r>
          </a:p>
          <a:p>
            <a:pPr>
              <a:lnSpc>
                <a:spcPct val="107000"/>
              </a:lnSpc>
              <a:spcAft>
                <a:spcPts val="600"/>
              </a:spcAft>
            </a:pPr>
            <a:r>
              <a:rPr lang="sv-SE" sz="1800" dirty="0">
                <a:effectLst/>
                <a:ea typeface="Calibri" panose="020F0502020204030204" pitchFamily="34" charset="0"/>
                <a:cs typeface="Times New Roman" panose="02020603050405020304" pitchFamily="18" charset="0"/>
              </a:rPr>
              <a:t>Hur ser verksamhetens villkor ut, är de </a:t>
            </a:r>
            <a:r>
              <a:rPr lang="sv-SE" sz="1800" dirty="0" err="1">
                <a:ea typeface="Calibri" panose="020F0502020204030204" pitchFamily="34" charset="0"/>
                <a:cs typeface="Times New Roman" panose="02020603050405020304" pitchFamily="18" charset="0"/>
              </a:rPr>
              <a:t>sk</a:t>
            </a:r>
            <a:r>
              <a:rPr lang="sv-SE" sz="1800" dirty="0">
                <a:ea typeface="Calibri" panose="020F0502020204030204" pitchFamily="34" charset="0"/>
                <a:cs typeface="Times New Roman" panose="02020603050405020304" pitchFamily="18" charset="0"/>
              </a:rPr>
              <a:t> ”</a:t>
            </a:r>
            <a:r>
              <a:rPr lang="sv-SE" sz="1800" dirty="0">
                <a:effectLst/>
                <a:ea typeface="Calibri" panose="020F0502020204030204" pitchFamily="34" charset="0"/>
                <a:cs typeface="Times New Roman" panose="02020603050405020304" pitchFamily="18" charset="0"/>
              </a:rPr>
              <a:t>generösa”? </a:t>
            </a:r>
          </a:p>
          <a:p>
            <a:pPr marL="0" indent="0">
              <a:lnSpc>
                <a:spcPct val="107000"/>
              </a:lnSpc>
              <a:spcAft>
                <a:spcPts val="600"/>
              </a:spcAft>
              <a:buNone/>
            </a:pPr>
            <a:r>
              <a:rPr lang="sv-SE" sz="1800" b="1" dirty="0">
                <a:effectLst/>
                <a:ea typeface="Calibri" panose="020F0502020204030204" pitchFamily="34" charset="0"/>
                <a:cs typeface="Times New Roman" panose="02020603050405020304" pitchFamily="18" charset="0"/>
              </a:rPr>
              <a:t>Riktvärden</a:t>
            </a:r>
          </a:p>
          <a:p>
            <a:pPr>
              <a:lnSpc>
                <a:spcPct val="107000"/>
              </a:lnSpc>
              <a:spcAft>
                <a:spcPts val="600"/>
              </a:spcAft>
            </a:pPr>
            <a:r>
              <a:rPr lang="sv-SE" sz="1800" dirty="0">
                <a:effectLst/>
                <a:ea typeface="Calibri" panose="020F0502020204030204" pitchFamily="34" charset="0"/>
                <a:cs typeface="Times New Roman" panose="02020603050405020304" pitchFamily="18" charset="0"/>
              </a:rPr>
              <a:t>Riktvärden i stället för begränsningsvärden är relativt vanliga i äldre tillstånd. Att styra sin verksamheten med riktvärden innebär inte att verksamhetens påverkan på miljön skulle vara större än om det funnits begränsningsvärden att styra mot.</a:t>
            </a:r>
            <a:endParaRPr lang="sv-SE" sz="1800" i="1" dirty="0">
              <a:ea typeface="Calibri" panose="020F0502020204030204" pitchFamily="34" charset="0"/>
              <a:cs typeface="Times New Roman" panose="02020603050405020304" pitchFamily="18" charset="0"/>
            </a:endParaRPr>
          </a:p>
          <a:p>
            <a:pPr lvl="1">
              <a:lnSpc>
                <a:spcPct val="107000"/>
              </a:lnSpc>
              <a:spcAft>
                <a:spcPts val="600"/>
              </a:spcAft>
            </a:pPr>
            <a:r>
              <a:rPr lang="sv-SE" sz="1800" i="1" dirty="0">
                <a:effectLst/>
                <a:ea typeface="Calibri" panose="020F0502020204030204" pitchFamily="34" charset="0"/>
                <a:cs typeface="Times New Roman" panose="02020603050405020304" pitchFamily="18" charset="0"/>
              </a:rPr>
              <a:t>Fråga: Saknas villkor för att åtgärda en identifierad störning, påverkan på miljön eller människors hälsa eller för att minska en känd risk för påverkan? Medför villkoren ett lägre krav jämfört med krav på ny motsvarande verksamhet?</a:t>
            </a:r>
          </a:p>
          <a:p>
            <a:pPr marL="0" indent="0">
              <a:lnSpc>
                <a:spcPct val="107000"/>
              </a:lnSpc>
              <a:spcAft>
                <a:spcPts val="600"/>
              </a:spcAft>
              <a:buNone/>
            </a:pPr>
            <a:endParaRPr lang="sv-SE" sz="1800" dirty="0">
              <a:effectLst/>
              <a:ea typeface="Times New Roman" panose="02020603050405020304" pitchFamily="18" charset="0"/>
              <a:cs typeface="Times New Roman" panose="02020603050405020304" pitchFamily="18" charset="0"/>
            </a:endParaRPr>
          </a:p>
          <a:p>
            <a:pPr marL="0" indent="0">
              <a:buNone/>
            </a:pPr>
            <a:endParaRPr lang="sv-SE" sz="1800" dirty="0">
              <a:effectLst/>
              <a:ea typeface="Calibri" panose="020F0502020204030204" pitchFamily="34" charset="0"/>
              <a:cs typeface="Times New Roman" panose="02020603050405020304" pitchFamily="18" charset="0"/>
            </a:endParaRPr>
          </a:p>
          <a:p>
            <a:endParaRPr lang="sv-SE" sz="1800" dirty="0"/>
          </a:p>
          <a:p>
            <a:pPr marL="0" indent="0">
              <a:buNone/>
            </a:pPr>
            <a:endParaRPr lang="sv-SE" sz="1800" dirty="0"/>
          </a:p>
          <a:p>
            <a:endParaRPr lang="sv-SE" sz="1800" dirty="0"/>
          </a:p>
        </p:txBody>
      </p:sp>
      <p:pic>
        <p:nvPicPr>
          <p:cNvPr id="9" name="Bildobjekt 8">
            <a:extLst>
              <a:ext uri="{FF2B5EF4-FFF2-40B4-BE49-F238E27FC236}">
                <a16:creationId xmlns:a16="http://schemas.microsoft.com/office/drawing/2014/main" id="{65387B85-9112-FA15-71EB-0312081ACA6A}"/>
              </a:ext>
            </a:extLst>
          </p:cNvPr>
          <p:cNvPicPr>
            <a:picLocks noChangeAspect="1"/>
          </p:cNvPicPr>
          <p:nvPr/>
        </p:nvPicPr>
        <p:blipFill>
          <a:blip r:embed="rId3"/>
          <a:stretch>
            <a:fillRect/>
          </a:stretch>
        </p:blipFill>
        <p:spPr>
          <a:xfrm>
            <a:off x="231775" y="6444887"/>
            <a:ext cx="1910769" cy="248400"/>
          </a:xfrm>
          <a:prstGeom prst="rect">
            <a:avLst/>
          </a:prstGeom>
        </p:spPr>
      </p:pic>
      <p:sp>
        <p:nvSpPr>
          <p:cNvPr id="3" name="Rektangel: rundade hörn 4">
            <a:extLst>
              <a:ext uri="{FF2B5EF4-FFF2-40B4-BE49-F238E27FC236}">
                <a16:creationId xmlns:a16="http://schemas.microsoft.com/office/drawing/2014/main" id="{10D85FC3-21AD-988F-FD25-285AD90AC067}"/>
              </a:ext>
            </a:extLst>
          </p:cNvPr>
          <p:cNvSpPr/>
          <p:nvPr/>
        </p:nvSpPr>
        <p:spPr>
          <a:xfrm>
            <a:off x="8108027" y="2056725"/>
            <a:ext cx="3033295" cy="2744548"/>
          </a:xfrm>
          <a:prstGeom prst="roundRect">
            <a:avLst>
              <a:gd name="adj" fmla="val 10876"/>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sv-SE" sz="1800" i="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Notera att för omprövningsgrund enligt 24 kap 5§ miljöbalken kan det räcka att man kan konstatera att villkoren borde ha fått en annan utformning om aktuell olägenhet hade förutsetts</a:t>
            </a:r>
            <a:r>
              <a:rPr lang="sv-SE" sz="1800" i="1" dirty="0">
                <a:solidFill>
                  <a:srgbClr val="111111"/>
                </a:solidFill>
                <a:effectLst/>
                <a:latin typeface="Segoe UI" panose="020B0502040204020203" pitchFamily="34" charset="0"/>
                <a:ea typeface="Calibri" panose="020F0502020204030204" pitchFamily="34" charset="0"/>
                <a:cs typeface="Times New Roman" panose="02020603050405020304" pitchFamily="18" charset="0"/>
              </a:rPr>
              <a:t>.</a:t>
            </a:r>
            <a:endParaRPr lang="sv-SE"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5527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a:extLst>
            <a:ext uri="{FF2B5EF4-FFF2-40B4-BE49-F238E27FC236}">
              <a16:creationId xmlns:a16="http://schemas.microsoft.com/office/drawing/2014/main" id="{D3C719B2-D097-7334-8242-7E10E15758D5}"/>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5C59DDB3-C8E4-B160-36DB-879F1696AB3D}"/>
              </a:ext>
            </a:extLst>
          </p:cNvPr>
          <p:cNvSpPr/>
          <p:nvPr/>
        </p:nvSpPr>
        <p:spPr>
          <a:xfrm>
            <a:off x="-1464348"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35FABBE0-B67D-F4AC-F6AE-0A8201D1219C}"/>
              </a:ext>
            </a:extLst>
          </p:cNvPr>
          <p:cNvSpPr txBox="1"/>
          <p:nvPr/>
        </p:nvSpPr>
        <p:spPr>
          <a:xfrm>
            <a:off x="516654" y="869036"/>
            <a:ext cx="5979522" cy="646331"/>
          </a:xfrm>
          <a:prstGeom prst="rect">
            <a:avLst/>
          </a:prstGeom>
          <a:noFill/>
        </p:spPr>
        <p:txBody>
          <a:bodyPr wrap="none" rtlCol="0">
            <a:spAutoFit/>
          </a:bodyPr>
          <a:lstStyle/>
          <a:p>
            <a:r>
              <a:rPr lang="sv-SE" sz="3600" b="1" dirty="0">
                <a:solidFill>
                  <a:srgbClr val="0F6B69"/>
                </a:solidFill>
                <a:latin typeface="Georgia" panose="02040502050405020303" pitchFamily="18" charset="0"/>
              </a:rPr>
              <a:t>STRATEGISKA VÄGVAL</a:t>
            </a:r>
            <a:endParaRPr lang="sv-SE" sz="4400" b="1" dirty="0">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0F3D1FA6-8908-CD9E-CDC9-EFEB7571F47E}"/>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text 15">
            <a:extLst>
              <a:ext uri="{FF2B5EF4-FFF2-40B4-BE49-F238E27FC236}">
                <a16:creationId xmlns:a16="http://schemas.microsoft.com/office/drawing/2014/main" id="{349485A4-2F0A-449D-EE06-36574A579A7C}"/>
              </a:ext>
            </a:extLst>
          </p:cNvPr>
          <p:cNvSpPr>
            <a:spLocks noGrp="1"/>
          </p:cNvSpPr>
          <p:nvPr>
            <p:ph type="body" sz="quarter" idx="11"/>
          </p:nvPr>
        </p:nvSpPr>
        <p:spPr/>
        <p:txBody>
          <a:bodyPr>
            <a:normAutofit/>
          </a:bodyPr>
          <a:lstStyle/>
          <a:p>
            <a:pPr marL="0" indent="0">
              <a:buNone/>
            </a:pPr>
            <a:r>
              <a:rPr lang="sv-SE" sz="2000" b="1" dirty="0">
                <a:effectLst/>
                <a:ea typeface="Times New Roman" panose="02020603050405020304" pitchFamily="18" charset="0"/>
                <a:cs typeface="Segoe UI" panose="020B0502040204020203" pitchFamily="34" charset="0"/>
              </a:rPr>
              <a:t>BAT-villkor skäl för omprövning    </a:t>
            </a:r>
          </a:p>
          <a:p>
            <a:r>
              <a:rPr lang="sv-SE" sz="2000" dirty="0">
                <a:effectLst/>
                <a:ea typeface="Calibri" panose="020F0502020204030204" pitchFamily="34" charset="0"/>
              </a:rPr>
              <a:t>Om ett utsläppsvärde i BAT-slutsatsen är ”strängare” än ett tillståndsvillkor innebär det inte att villkoret behöver ändras. Utsläppsvärden i BAT-slutsatser gäller parallellt med tillståndsvillkoren. </a:t>
            </a:r>
            <a:endParaRPr lang="sv-SE" sz="2000" b="1" dirty="0">
              <a:ea typeface="Calibri" panose="020F0502020204030204" pitchFamily="34" charset="0"/>
              <a:cs typeface="Times New Roman" panose="02020603050405020304" pitchFamily="18" charset="0"/>
            </a:endParaRPr>
          </a:p>
          <a:p>
            <a:pPr lvl="1"/>
            <a:r>
              <a:rPr lang="sv-SE" i="1" dirty="0">
                <a:effectLst/>
                <a:ea typeface="Calibri" panose="020F0502020204030204" pitchFamily="34" charset="0"/>
                <a:cs typeface="Times New Roman" panose="02020603050405020304" pitchFamily="18" charset="0"/>
              </a:rPr>
              <a:t>Fråga: Kan nuvarande villkor misstolkas eller är de luddiga? Hur relevanta, tydliga och definierade är villkoren? Avviker verksamhetens befintliga villkor från villkor hos andra liknande verksamheter?</a:t>
            </a:r>
            <a:endParaRPr lang="sv-SE" sz="2000" dirty="0"/>
          </a:p>
          <a:p>
            <a:pPr marL="0" indent="0">
              <a:buNone/>
            </a:pPr>
            <a:endParaRPr lang="sv-SE" sz="2000" dirty="0"/>
          </a:p>
          <a:p>
            <a:endParaRPr lang="sv-SE" sz="2000" dirty="0"/>
          </a:p>
        </p:txBody>
      </p:sp>
      <p:pic>
        <p:nvPicPr>
          <p:cNvPr id="9" name="Bildobjekt 8">
            <a:extLst>
              <a:ext uri="{FF2B5EF4-FFF2-40B4-BE49-F238E27FC236}">
                <a16:creationId xmlns:a16="http://schemas.microsoft.com/office/drawing/2014/main" id="{80E209D3-7C96-6D82-335E-775863EFA6BF}"/>
              </a:ext>
            </a:extLst>
          </p:cNvPr>
          <p:cNvPicPr>
            <a:picLocks noChangeAspect="1"/>
          </p:cNvPicPr>
          <p:nvPr/>
        </p:nvPicPr>
        <p:blipFill>
          <a:blip r:embed="rId3"/>
          <a:stretch>
            <a:fillRect/>
          </a:stretch>
        </p:blipFill>
        <p:spPr>
          <a:xfrm>
            <a:off x="231775" y="6444887"/>
            <a:ext cx="1910769" cy="248400"/>
          </a:xfrm>
          <a:prstGeom prst="rect">
            <a:avLst/>
          </a:prstGeom>
        </p:spPr>
      </p:pic>
      <p:sp>
        <p:nvSpPr>
          <p:cNvPr id="3" name="Rektangel: rundade hörn 4">
            <a:extLst>
              <a:ext uri="{FF2B5EF4-FFF2-40B4-BE49-F238E27FC236}">
                <a16:creationId xmlns:a16="http://schemas.microsoft.com/office/drawing/2014/main" id="{CA33F33F-BA83-9B1C-00D8-DEAE9B4D70DA}"/>
              </a:ext>
            </a:extLst>
          </p:cNvPr>
          <p:cNvSpPr/>
          <p:nvPr/>
        </p:nvSpPr>
        <p:spPr>
          <a:xfrm>
            <a:off x="8109009" y="1791254"/>
            <a:ext cx="3033295" cy="3275490"/>
          </a:xfrm>
          <a:prstGeom prst="roundRect">
            <a:avLst>
              <a:gd name="adj" fmla="val 10876"/>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sv-SE" sz="1800" i="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Notera att domar kan innehålla villkorsskrivningar med risk för olika tolkningar, som att förvara kemikalier på hårdgjord yta vilket inte betyder en tät yta. Försök därför att aktivt påverka för tydlighet i villkorsskrivningen. </a:t>
            </a:r>
          </a:p>
        </p:txBody>
      </p:sp>
    </p:spTree>
    <p:extLst>
      <p:ext uri="{BB962C8B-B14F-4D97-AF65-F5344CB8AC3E}">
        <p14:creationId xmlns:p14="http://schemas.microsoft.com/office/powerpoint/2010/main" val="2882640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AvfallSverige-tema_2024">
  <a:themeElements>
    <a:clrScheme name="AVS_2024">
      <a:dk1>
        <a:srgbClr val="F6F1E3"/>
      </a:dk1>
      <a:lt1>
        <a:srgbClr val="F6F1E3"/>
      </a:lt1>
      <a:dk2>
        <a:srgbClr val="103140"/>
      </a:dk2>
      <a:lt2>
        <a:srgbClr val="609291"/>
      </a:lt2>
      <a:accent1>
        <a:srgbClr val="004763"/>
      </a:accent1>
      <a:accent2>
        <a:srgbClr val="821946"/>
      </a:accent2>
      <a:accent3>
        <a:srgbClr val="C2A245"/>
      </a:accent3>
      <a:accent4>
        <a:srgbClr val="006665"/>
      </a:accent4>
      <a:accent5>
        <a:srgbClr val="AC6878"/>
      </a:accent5>
      <a:accent6>
        <a:srgbClr val="A6BDBC"/>
      </a:accent6>
      <a:hlink>
        <a:srgbClr val="FFFFFE"/>
      </a:hlink>
      <a:folHlink>
        <a:srgbClr val="C2A1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fallSverige-tema_2024" id="{4CD7FB37-0B74-A14B-A430-8392E12B5DFB}" vid="{128B1696-8250-8945-AB4F-7FA4F89C1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874F0A39259EE4080EFAF63AD509D66" ma:contentTypeVersion="16" ma:contentTypeDescription="Skapa ett nytt dokument." ma:contentTypeScope="" ma:versionID="0ad8517290fa28e16db542b74ba499dd">
  <xsd:schema xmlns:xsd="http://www.w3.org/2001/XMLSchema" xmlns:xs="http://www.w3.org/2001/XMLSchema" xmlns:p="http://schemas.microsoft.com/office/2006/metadata/properties" xmlns:ns2="a98ba2db-5b99-4acc-b3cd-7930f6769ac6" xmlns:ns3="fbe7ad95-0d9e-46ae-9350-333e0f496a9e" xmlns:ns4="1611cc7e-243d-4120-a4b3-dc62a26f08e1" targetNamespace="http://schemas.microsoft.com/office/2006/metadata/properties" ma:root="true" ma:fieldsID="5c76eb74648a875d357670ece24a7951" ns2:_="" ns3:_="" ns4:_="">
    <xsd:import namespace="a98ba2db-5b99-4acc-b3cd-7930f6769ac6"/>
    <xsd:import namespace="fbe7ad95-0d9e-46ae-9350-333e0f496a9e"/>
    <xsd:import namespace="1611cc7e-243d-4120-a4b3-dc62a26f08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ba2db-5b99-4acc-b3cd-7930f6769a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2a0716b9-ea6c-4544-a4bd-65ac324c60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e7ad95-0d9e-46ae-9350-333e0f496a9e"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11cc7e-243d-4120-a4b3-dc62a26f08e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7a62ae6-8cf5-4525-adfe-6f2b8bf284e6}" ma:internalName="TaxCatchAll" ma:showField="CatchAllData" ma:web="fbe7ad95-0d9e-46ae-9350-333e0f496a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8ba2db-5b99-4acc-b3cd-7930f6769ac6">
      <Terms xmlns="http://schemas.microsoft.com/office/infopath/2007/PartnerControls"/>
    </lcf76f155ced4ddcb4097134ff3c332f>
    <TaxCatchAll xmlns="1611cc7e-243d-4120-a4b3-dc62a26f08e1" xsi:nil="true"/>
  </documentManagement>
</p:properties>
</file>

<file path=customXml/itemProps1.xml><?xml version="1.0" encoding="utf-8"?>
<ds:datastoreItem xmlns:ds="http://schemas.openxmlformats.org/officeDocument/2006/customXml" ds:itemID="{997AE442-C8D1-4F5B-B22B-84ABF0F83C11}">
  <ds:schemaRefs>
    <ds:schemaRef ds:uri="http://schemas.microsoft.com/sharepoint/v3/contenttype/forms"/>
  </ds:schemaRefs>
</ds:datastoreItem>
</file>

<file path=customXml/itemProps2.xml><?xml version="1.0" encoding="utf-8"?>
<ds:datastoreItem xmlns:ds="http://schemas.openxmlformats.org/officeDocument/2006/customXml" ds:itemID="{55FE931F-FE70-4802-BEA9-D72777AE56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8ba2db-5b99-4acc-b3cd-7930f6769ac6"/>
    <ds:schemaRef ds:uri="fbe7ad95-0d9e-46ae-9350-333e0f496a9e"/>
    <ds:schemaRef ds:uri="1611cc7e-243d-4120-a4b3-dc62a26f08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D1E9EA-1243-41CF-882B-43D84F9E6C8F}">
  <ds:schemaRefs>
    <ds:schemaRef ds:uri="http://purl.org/dc/elements/1.1/"/>
    <ds:schemaRef ds:uri="http://schemas.microsoft.com/office/infopath/2007/PartnerControls"/>
    <ds:schemaRef ds:uri="a98ba2db-5b99-4acc-b3cd-7930f6769ac6"/>
    <ds:schemaRef ds:uri="http://schemas.microsoft.com/office/2006/metadata/properties"/>
    <ds:schemaRef ds:uri="http://www.w3.org/XML/1998/namespace"/>
    <ds:schemaRef ds:uri="http://schemas.microsoft.com/office/2006/documentManagement/types"/>
    <ds:schemaRef ds:uri="http://purl.org/dc/dcmitype/"/>
    <ds:schemaRef ds:uri="http://schemas.openxmlformats.org/package/2006/metadata/core-properties"/>
    <ds:schemaRef ds:uri="1611cc7e-243d-4120-a4b3-dc62a26f08e1"/>
    <ds:schemaRef ds:uri="fbe7ad95-0d9e-46ae-9350-333e0f496a9e"/>
    <ds:schemaRef ds:uri="http://purl.org/dc/terms/"/>
  </ds:schemaRefs>
</ds:datastoreItem>
</file>

<file path=docProps/app.xml><?xml version="1.0" encoding="utf-8"?>
<Properties xmlns="http://schemas.openxmlformats.org/officeDocument/2006/extended-properties" xmlns:vt="http://schemas.openxmlformats.org/officeDocument/2006/docPropsVTypes">
  <Template>AvfallSverige-mall</Template>
  <TotalTime>49</TotalTime>
  <Words>1852</Words>
  <Application>Microsoft Macintosh PowerPoint</Application>
  <PresentationFormat>Bredbild</PresentationFormat>
  <Paragraphs>122</Paragraphs>
  <Slides>15</Slides>
  <Notes>6</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15</vt:i4>
      </vt:variant>
    </vt:vector>
  </HeadingPairs>
  <TitlesOfParts>
    <vt:vector size="22" baseType="lpstr">
      <vt:lpstr>Arial</vt:lpstr>
      <vt:lpstr>Calibri</vt:lpstr>
      <vt:lpstr>Georgia</vt:lpstr>
      <vt:lpstr>Segoe UI</vt:lpstr>
      <vt:lpstr>Times New Roman</vt:lpstr>
      <vt:lpstr>Wingdings</vt:lpstr>
      <vt:lpstr>AvfallSverige-tema_2024</vt:lpstr>
      <vt:lpstr>Miljötillstånd - gränsdragningar vid omprövning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Carolina Tufvesson</dc:creator>
  <cp:keywords/>
  <dc:description/>
  <cp:lastModifiedBy>Jessica Christiansen</cp:lastModifiedBy>
  <cp:revision>27</cp:revision>
  <dcterms:created xsi:type="dcterms:W3CDTF">2024-01-22T07:33:06Z</dcterms:created>
  <dcterms:modified xsi:type="dcterms:W3CDTF">2024-04-23T12:15:19Z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0x0101005874F0A39259EE4080EFAF63AD509D66</vt:lpwstr>
  </property>
  <property fmtid="{D5CDD505-2E9C-101B-9397-08002B2CF9AE}" pid="3" name="MediaServiceImageTags">
    <vt:lpwstr/>
  </property>
</Properties>
</file>