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4" r:id="rId2"/>
    <p:sldId id="265" r:id="rId3"/>
    <p:sldId id="266" r:id="rId4"/>
    <p:sldId id="270" r:id="rId5"/>
    <p:sldId id="273" r:id="rId6"/>
    <p:sldId id="271" r:id="rId7"/>
    <p:sldId id="272" r:id="rId8"/>
    <p:sldId id="268" r:id="rId9"/>
    <p:sldId id="274" r:id="rId10"/>
    <p:sldId id="275" r:id="rId11"/>
    <p:sldId id="276" r:id="rId12"/>
    <p:sldId id="269"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36"/>
    <p:restoredTop sz="95915"/>
  </p:normalViewPr>
  <p:slideViewPr>
    <p:cSldViewPr snapToGrid="0" snapToObjects="1">
      <p:cViewPr varScale="1">
        <p:scale>
          <a:sx n="110" d="100"/>
          <a:sy n="110" d="100"/>
        </p:scale>
        <p:origin x="200" y="3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D066D8-A257-4148-B371-40354DD6787C}"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sv-SE"/>
        </a:p>
      </dgm:t>
    </dgm:pt>
    <dgm:pt modelId="{2FC212C4-8DEF-3546-9DD9-DFB79F7E2553}">
      <dgm:prSet phldrT="[Text]"/>
      <dgm:spPr/>
      <dgm:t>
        <a:bodyPr/>
        <a:lstStyle/>
        <a:p>
          <a:r>
            <a:rPr lang="sv-SE" b="1" dirty="0" err="1"/>
            <a:t>Faktadel</a:t>
          </a:r>
          <a:endParaRPr lang="sv-SE" b="1" dirty="0"/>
        </a:p>
      </dgm:t>
    </dgm:pt>
    <dgm:pt modelId="{5EAFE9C0-A5E2-EB4A-88D0-C02B42BCE6AD}" type="parTrans" cxnId="{6064A442-FCA2-4048-8BD9-74CA8425A3C0}">
      <dgm:prSet/>
      <dgm:spPr/>
      <dgm:t>
        <a:bodyPr/>
        <a:lstStyle/>
        <a:p>
          <a:endParaRPr lang="sv-SE"/>
        </a:p>
      </dgm:t>
    </dgm:pt>
    <dgm:pt modelId="{15E43EE5-E2C4-FC4F-AA9E-91DFCFC913C1}" type="sibTrans" cxnId="{6064A442-FCA2-4048-8BD9-74CA8425A3C0}">
      <dgm:prSet/>
      <dgm:spPr/>
      <dgm:t>
        <a:bodyPr/>
        <a:lstStyle/>
        <a:p>
          <a:endParaRPr lang="sv-SE"/>
        </a:p>
      </dgm:t>
    </dgm:pt>
    <dgm:pt modelId="{F61C0D50-735E-6345-A391-2EE4ADD543AC}">
      <dgm:prSet/>
      <dgm:spPr/>
      <dgm:t>
        <a:bodyPr/>
        <a:lstStyle/>
        <a:p>
          <a:r>
            <a:rPr lang="sv-SE" b="1" dirty="0"/>
            <a:t>Initiativ och goda exempel</a:t>
          </a:r>
        </a:p>
      </dgm:t>
    </dgm:pt>
    <dgm:pt modelId="{5AFE3ACA-E225-1D40-8053-4BCD74E94BD0}" type="parTrans" cxnId="{1BF5F05D-9C88-5C44-9AE8-206149C89CB8}">
      <dgm:prSet/>
      <dgm:spPr/>
      <dgm:t>
        <a:bodyPr/>
        <a:lstStyle/>
        <a:p>
          <a:endParaRPr lang="sv-SE"/>
        </a:p>
      </dgm:t>
    </dgm:pt>
    <dgm:pt modelId="{1E623DA1-75A7-EC48-B15A-DFB1EF782589}" type="sibTrans" cxnId="{1BF5F05D-9C88-5C44-9AE8-206149C89CB8}">
      <dgm:prSet/>
      <dgm:spPr/>
      <dgm:t>
        <a:bodyPr/>
        <a:lstStyle/>
        <a:p>
          <a:endParaRPr lang="sv-SE"/>
        </a:p>
      </dgm:t>
    </dgm:pt>
    <dgm:pt modelId="{54D6ECC2-D5C5-4A4D-A812-47AFD54C98C4}">
      <dgm:prSet/>
      <dgm:spPr/>
      <dgm:t>
        <a:bodyPr/>
        <a:lstStyle/>
        <a:p>
          <a:r>
            <a:rPr lang="sv-SE" b="1" dirty="0"/>
            <a:t>Uppmaningar till andra </a:t>
          </a:r>
        </a:p>
      </dgm:t>
    </dgm:pt>
    <dgm:pt modelId="{8D323B45-ACB9-D64F-B2A9-F2A1C33EA9CD}" type="parTrans" cxnId="{A84FBF75-FD5D-0641-BA65-D3701516CF48}">
      <dgm:prSet/>
      <dgm:spPr/>
      <dgm:t>
        <a:bodyPr/>
        <a:lstStyle/>
        <a:p>
          <a:endParaRPr lang="sv-SE"/>
        </a:p>
      </dgm:t>
    </dgm:pt>
    <dgm:pt modelId="{CB210E4B-0D9D-BF4A-B40E-06E45F3D6262}" type="sibTrans" cxnId="{A84FBF75-FD5D-0641-BA65-D3701516CF48}">
      <dgm:prSet/>
      <dgm:spPr/>
      <dgm:t>
        <a:bodyPr/>
        <a:lstStyle/>
        <a:p>
          <a:endParaRPr lang="sv-SE"/>
        </a:p>
      </dgm:t>
    </dgm:pt>
    <dgm:pt modelId="{19766EBD-CDC2-8C42-937F-33015D433C43}" type="pres">
      <dgm:prSet presAssocID="{38D066D8-A257-4148-B371-40354DD6787C}" presName="Name0" presStyleCnt="0">
        <dgm:presLayoutVars>
          <dgm:chMax val="7"/>
          <dgm:dir/>
          <dgm:animOne val="branch"/>
        </dgm:presLayoutVars>
      </dgm:prSet>
      <dgm:spPr/>
    </dgm:pt>
    <dgm:pt modelId="{E11F67B6-648A-924B-ACDB-22C44D0FC9D7}" type="pres">
      <dgm:prSet presAssocID="{2FC212C4-8DEF-3546-9DD9-DFB79F7E2553}" presName="parTx1" presStyleLbl="node1" presStyleIdx="0" presStyleCnt="3" custLinFactNeighborY="0"/>
      <dgm:spPr/>
    </dgm:pt>
    <dgm:pt modelId="{40FCFF3B-853F-294D-9EB0-2AFFC7597559}" type="pres">
      <dgm:prSet presAssocID="{F61C0D50-735E-6345-A391-2EE4ADD543AC}" presName="parTx2" presStyleLbl="node1" presStyleIdx="1" presStyleCnt="3"/>
      <dgm:spPr/>
    </dgm:pt>
    <dgm:pt modelId="{428A4751-C831-CE4B-9202-6B149F4E23A8}" type="pres">
      <dgm:prSet presAssocID="{54D6ECC2-D5C5-4A4D-A812-47AFD54C98C4}" presName="parTx3" presStyleLbl="node1" presStyleIdx="2" presStyleCnt="3"/>
      <dgm:spPr/>
    </dgm:pt>
  </dgm:ptLst>
  <dgm:cxnLst>
    <dgm:cxn modelId="{46BF7D15-2885-3C48-9BC2-6F2FCD5F6992}" type="presOf" srcId="{2FC212C4-8DEF-3546-9DD9-DFB79F7E2553}" destId="{E11F67B6-648A-924B-ACDB-22C44D0FC9D7}" srcOrd="0" destOrd="0" presId="urn:microsoft.com/office/officeart/2009/3/layout/SubStepProcess"/>
    <dgm:cxn modelId="{A3FA5B2E-F1A2-1244-8E1B-6CFB67BD3B69}" type="presOf" srcId="{F61C0D50-735E-6345-A391-2EE4ADD543AC}" destId="{40FCFF3B-853F-294D-9EB0-2AFFC7597559}" srcOrd="0" destOrd="0" presId="urn:microsoft.com/office/officeart/2009/3/layout/SubStepProcess"/>
    <dgm:cxn modelId="{6064A442-FCA2-4048-8BD9-74CA8425A3C0}" srcId="{38D066D8-A257-4148-B371-40354DD6787C}" destId="{2FC212C4-8DEF-3546-9DD9-DFB79F7E2553}" srcOrd="0" destOrd="0" parTransId="{5EAFE9C0-A5E2-EB4A-88D0-C02B42BCE6AD}" sibTransId="{15E43EE5-E2C4-FC4F-AA9E-91DFCFC913C1}"/>
    <dgm:cxn modelId="{1BF5F05D-9C88-5C44-9AE8-206149C89CB8}" srcId="{38D066D8-A257-4148-B371-40354DD6787C}" destId="{F61C0D50-735E-6345-A391-2EE4ADD543AC}" srcOrd="1" destOrd="0" parTransId="{5AFE3ACA-E225-1D40-8053-4BCD74E94BD0}" sibTransId="{1E623DA1-75A7-EC48-B15A-DFB1EF782589}"/>
    <dgm:cxn modelId="{A84FBF75-FD5D-0641-BA65-D3701516CF48}" srcId="{38D066D8-A257-4148-B371-40354DD6787C}" destId="{54D6ECC2-D5C5-4A4D-A812-47AFD54C98C4}" srcOrd="2" destOrd="0" parTransId="{8D323B45-ACB9-D64F-B2A9-F2A1C33EA9CD}" sibTransId="{CB210E4B-0D9D-BF4A-B40E-06E45F3D6262}"/>
    <dgm:cxn modelId="{7113F59E-00D6-9C4C-91E8-0A16C40A3028}" type="presOf" srcId="{54D6ECC2-D5C5-4A4D-A812-47AFD54C98C4}" destId="{428A4751-C831-CE4B-9202-6B149F4E23A8}" srcOrd="0" destOrd="0" presId="urn:microsoft.com/office/officeart/2009/3/layout/SubStepProcess"/>
    <dgm:cxn modelId="{C7D645C5-AAF5-2241-AD18-5D0DA1D1C6A7}" type="presOf" srcId="{38D066D8-A257-4148-B371-40354DD6787C}" destId="{19766EBD-CDC2-8C42-937F-33015D433C43}" srcOrd="0" destOrd="0" presId="urn:microsoft.com/office/officeart/2009/3/layout/SubStepProcess"/>
    <dgm:cxn modelId="{28D3D1BD-31E1-F749-8C5D-04C380FBA0A8}" type="presParOf" srcId="{19766EBD-CDC2-8C42-937F-33015D433C43}" destId="{E11F67B6-648A-924B-ACDB-22C44D0FC9D7}" srcOrd="0" destOrd="0" presId="urn:microsoft.com/office/officeart/2009/3/layout/SubStepProcess"/>
    <dgm:cxn modelId="{641CAC67-5D48-6D4C-AA57-3F3CE901B963}" type="presParOf" srcId="{19766EBD-CDC2-8C42-937F-33015D433C43}" destId="{40FCFF3B-853F-294D-9EB0-2AFFC7597559}" srcOrd="1" destOrd="0" presId="urn:microsoft.com/office/officeart/2009/3/layout/SubStepProcess"/>
    <dgm:cxn modelId="{FB319741-925E-D347-B9C0-4B19C6078435}" type="presParOf" srcId="{19766EBD-CDC2-8C42-937F-33015D433C43}" destId="{428A4751-C831-CE4B-9202-6B149F4E23A8}" srcOrd="2"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F67B6-648A-924B-ACDB-22C44D0FC9D7}">
      <dsp:nvSpPr>
        <dsp:cNvPr id="0" name=""/>
        <dsp:cNvSpPr/>
      </dsp:nvSpPr>
      <dsp:spPr>
        <a:xfrm>
          <a:off x="3380" y="1113549"/>
          <a:ext cx="2305171" cy="23051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sv-SE" sz="1700" b="1" kern="1200" dirty="0" err="1"/>
            <a:t>Faktadel</a:t>
          </a:r>
          <a:endParaRPr lang="sv-SE" sz="1700" b="1" kern="1200" dirty="0"/>
        </a:p>
      </dsp:txBody>
      <dsp:txXfrm>
        <a:off x="340964" y="1451133"/>
        <a:ext cx="1630003" cy="1630003"/>
      </dsp:txXfrm>
    </dsp:sp>
    <dsp:sp modelId="{40FCFF3B-853F-294D-9EB0-2AFFC7597559}">
      <dsp:nvSpPr>
        <dsp:cNvPr id="0" name=""/>
        <dsp:cNvSpPr/>
      </dsp:nvSpPr>
      <dsp:spPr>
        <a:xfrm>
          <a:off x="2308552" y="1113549"/>
          <a:ext cx="2305171" cy="23051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sv-SE" sz="1700" b="1" kern="1200" dirty="0"/>
            <a:t>Initiativ och goda exempel</a:t>
          </a:r>
        </a:p>
      </dsp:txBody>
      <dsp:txXfrm>
        <a:off x="2646136" y="1451133"/>
        <a:ext cx="1630003" cy="1630003"/>
      </dsp:txXfrm>
    </dsp:sp>
    <dsp:sp modelId="{428A4751-C831-CE4B-9202-6B149F4E23A8}">
      <dsp:nvSpPr>
        <dsp:cNvPr id="0" name=""/>
        <dsp:cNvSpPr/>
      </dsp:nvSpPr>
      <dsp:spPr>
        <a:xfrm>
          <a:off x="4613723" y="1113549"/>
          <a:ext cx="2305171" cy="23051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sv-SE" sz="1700" b="1" kern="1200" dirty="0"/>
            <a:t>Uppmaningar till andra </a:t>
          </a:r>
        </a:p>
      </dsp:txBody>
      <dsp:txXfrm>
        <a:off x="4951307" y="1451133"/>
        <a:ext cx="1630003" cy="1630003"/>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2022-04-12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296" y="3578111"/>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9" name="Rubrik 6"/>
          <p:cNvSpPr>
            <a:spLocks noGrp="1"/>
          </p:cNvSpPr>
          <p:nvPr>
            <p:ph type="title" hasCustomPrompt="1"/>
          </p:nvPr>
        </p:nvSpPr>
        <p:spPr>
          <a:xfrm>
            <a:off x="838200" y="1275328"/>
            <a:ext cx="10515600" cy="684101"/>
          </a:xfrm>
        </p:spPr>
        <p:txBody>
          <a:bodyPr/>
          <a:lstStyle>
            <a:lvl1pPr algn="ctr">
              <a:defRPr>
                <a:solidFill>
                  <a:schemeClr val="bg1"/>
                </a:solidFill>
              </a:defRPr>
            </a:lvl1pPr>
          </a:lstStyle>
          <a:p>
            <a:r>
              <a:rPr lang="sv-SE" dirty="0"/>
              <a:t>PRESENTATIONS RUBRIK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bak grundsida">
    <p:bg>
      <p:bgPr>
        <a:solidFill>
          <a:schemeClr val="bg1"/>
        </a:solidFill>
        <a:effectLst/>
      </p:bgPr>
    </p:bg>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0"/>
            <a:ext cx="12192000" cy="6858000"/>
          </a:xfrm>
        </p:spPr>
        <p:txBody>
          <a:bodyPr/>
          <a:lstStyle/>
          <a:p>
            <a:r>
              <a:rPr lang="sv-SE"/>
              <a:t>Klicka på ikonen för att lägga till en bild</a:t>
            </a:r>
          </a:p>
        </p:txBody>
      </p:sp>
      <p:pic>
        <p:nvPicPr>
          <p:cNvPr id="6" name="Picture 7" descr="logvit.png"/>
          <p:cNvPicPr>
            <a:picLocks noChangeAspect="1"/>
          </p:cNvPicPr>
          <p:nvPr userDrawn="1"/>
        </p:nvPicPr>
        <p:blipFill>
          <a:blip r:embed="rId2" cstate="screen">
            <a:alphaModFix amt="99000"/>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
        <p:nvSpPr>
          <p:cNvPr id="2" name="Rubrik 1"/>
          <p:cNvSpPr>
            <a:spLocks noGrp="1"/>
          </p:cNvSpPr>
          <p:nvPr>
            <p:ph type="title" hasCustomPrompt="1"/>
          </p:nvPr>
        </p:nvSpPr>
        <p:spPr>
          <a:xfrm>
            <a:off x="507234" y="512763"/>
            <a:ext cx="11168829"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11160126"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5206524" y="4329592"/>
            <a:ext cx="1778924" cy="523220"/>
          </a:xfrm>
          <a:prstGeom prst="rect">
            <a:avLst/>
          </a:prstGeom>
          <a:noFill/>
        </p:spPr>
        <p:txBody>
          <a:bodyPr wrap="square" rtlCol="0">
            <a:spAutoFit/>
          </a:bodyPr>
          <a:lstStyle/>
          <a:p>
            <a:pPr algn="ctr"/>
            <a:r>
              <a:rPr lang="sv-SE" sz="2800" b="1" dirty="0">
                <a:solidFill>
                  <a:schemeClr val="bg2"/>
                </a:solidFill>
              </a:rPr>
              <a:t>TACK!</a:t>
            </a:r>
            <a:endParaRPr lang="sv-SE" sz="2400" b="1" dirty="0">
              <a:solidFill>
                <a:schemeClr val="bg2"/>
              </a:solidFill>
            </a:endParaRPr>
          </a:p>
        </p:txBody>
      </p:sp>
    </p:spTree>
    <p:extLst>
      <p:ext uri="{BB962C8B-B14F-4D97-AF65-F5344CB8AC3E}">
        <p14:creationId xmlns:p14="http://schemas.microsoft.com/office/powerpoint/2010/main" val="198208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dirty="0">
                <a:solidFill>
                  <a:schemeClr val="bg2"/>
                </a:solidFill>
              </a:rPr>
              <a:t>THANK YOU</a:t>
            </a:r>
            <a:endParaRPr lang="sv-SE" sz="2400" b="1" dirty="0">
              <a:solidFill>
                <a:schemeClr val="bg2"/>
              </a:solidFill>
            </a:endParaRPr>
          </a:p>
        </p:txBody>
      </p:sp>
    </p:spTree>
    <p:extLst>
      <p:ext uri="{BB962C8B-B14F-4D97-AF65-F5344CB8AC3E}">
        <p14:creationId xmlns:p14="http://schemas.microsoft.com/office/powerpoint/2010/main" val="181100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 För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7" name="Rubrik 6"/>
          <p:cNvSpPr>
            <a:spLocks noGrp="1"/>
          </p:cNvSpPr>
          <p:nvPr>
            <p:ph type="title" hasCustomPrompt="1"/>
          </p:nvPr>
        </p:nvSpPr>
        <p:spPr>
          <a:xfrm>
            <a:off x="838200" y="1275328"/>
            <a:ext cx="10515600" cy="684101"/>
          </a:xfrm>
        </p:spPr>
        <p:txBody>
          <a:bodyPr/>
          <a:lstStyle>
            <a:lvl1pPr algn="ctr">
              <a:defRPr>
                <a:solidFill>
                  <a:schemeClr val="bg2"/>
                </a:solidFill>
              </a:defRPr>
            </a:lvl1pPr>
          </a:lstStyle>
          <a:p>
            <a:r>
              <a:rPr lang="sv-SE" dirty="0"/>
              <a:t>PRESENTATIONS RUBRIK</a:t>
            </a:r>
          </a:p>
        </p:txBody>
      </p:sp>
      <p:pic>
        <p:nvPicPr>
          <p:cNvPr id="8"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225" y="3578111"/>
            <a:ext cx="4068384" cy="1840394"/>
          </a:xfrm>
          <a:prstGeom prst="rect">
            <a:avLst/>
          </a:prstGeom>
        </p:spPr>
      </p:pic>
    </p:spTree>
    <p:extLst>
      <p:ext uri="{BB962C8B-B14F-4D97-AF65-F5344CB8AC3E}">
        <p14:creationId xmlns:p14="http://schemas.microsoft.com/office/powerpoint/2010/main" val="17362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grund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tx2"/>
                </a:solidFill>
              </a:defRPr>
            </a:lvl1pPr>
          </a:lstStyle>
          <a:p>
            <a:r>
              <a:rPr lang="sv-SE" dirty="0"/>
              <a:t>Rubrik</a:t>
            </a:r>
          </a:p>
        </p:txBody>
      </p:sp>
      <p:pic>
        <p:nvPicPr>
          <p:cNvPr id="5" name="Picture 4" descr="log_green_lig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158"/>
          </a:xfrm>
          <a:prstGeom prst="rect">
            <a:avLst/>
          </a:prstGeom>
        </p:spPr>
      </p:pic>
      <p:sp>
        <p:nvSpPr>
          <p:cNvPr id="13" name="Platshållare för text 12"/>
          <p:cNvSpPr>
            <a:spLocks noGrp="1"/>
          </p:cNvSpPr>
          <p:nvPr>
            <p:ph type="body" sz="quarter" idx="11"/>
          </p:nvPr>
        </p:nvSpPr>
        <p:spPr>
          <a:xfrm>
            <a:off x="515937" y="1397530"/>
            <a:ext cx="7008123" cy="4258203"/>
          </a:xfrm>
        </p:spPr>
        <p:txBody>
          <a:bodyPr>
            <a:normAutofit/>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normAutofit/>
          </a:bodyPr>
          <a:lstStyle>
            <a:lvl1pPr>
              <a:defRPr sz="2000"/>
            </a:lvl1pPr>
          </a:lstStyle>
          <a:p>
            <a:r>
              <a:rPr lang="sv-SE"/>
              <a:t>Klicka på ikonen för att lägga till en bild</a:t>
            </a:r>
            <a:endParaRPr lang="sv-SE" dirty="0"/>
          </a:p>
        </p:txBody>
      </p:sp>
    </p:spTree>
    <p:extLst>
      <p:ext uri="{BB962C8B-B14F-4D97-AF65-F5344CB8AC3E}">
        <p14:creationId xmlns:p14="http://schemas.microsoft.com/office/powerpoint/2010/main" val="66941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15938" y="500062"/>
            <a:ext cx="10515600" cy="715421"/>
          </a:xfrm>
          <a:prstGeom prst="rect">
            <a:avLst/>
          </a:prstGeom>
        </p:spPr>
        <p:txBody>
          <a:bodyPr vert="horz" lIns="91440" tIns="45720" rIns="91440" bIns="45720" rtlCol="0" anchor="ctr">
            <a:normAutofit/>
          </a:bodyPr>
          <a:lstStyle/>
          <a:p>
            <a:r>
              <a:rPr lang="sv-SE" dirty="0"/>
              <a:t>Klicka här för att ändra formatet för bakgrundsrubriken</a:t>
            </a:r>
          </a:p>
        </p:txBody>
      </p:sp>
      <p:sp>
        <p:nvSpPr>
          <p:cNvPr id="3" name="Platshållare för text 2"/>
          <p:cNvSpPr>
            <a:spLocks noGrp="1"/>
          </p:cNvSpPr>
          <p:nvPr>
            <p:ph type="body" idx="1"/>
          </p:nvPr>
        </p:nvSpPr>
        <p:spPr>
          <a:xfrm>
            <a:off x="515938" y="1580298"/>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4270956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2"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klas.svensson@avfallsverige.se" TargetMode="External"/><Relationship Id="rId2" Type="http://schemas.openxmlformats.org/officeDocument/2006/relationships/hyperlink" Target="http://www.avfallsverige.se/"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524000" y="2113755"/>
            <a:ext cx="9144000" cy="395269"/>
          </a:xfrm>
        </p:spPr>
        <p:txBody>
          <a:bodyPr/>
          <a:lstStyle/>
          <a:p>
            <a:r>
              <a:rPr lang="sv-SE" dirty="0"/>
              <a:t>Rapport 2022:05</a:t>
            </a:r>
          </a:p>
        </p:txBody>
      </p:sp>
      <p:sp>
        <p:nvSpPr>
          <p:cNvPr id="3" name="Rubrik 2"/>
          <p:cNvSpPr>
            <a:spLocks noGrp="1"/>
          </p:cNvSpPr>
          <p:nvPr>
            <p:ph type="title"/>
          </p:nvPr>
        </p:nvSpPr>
        <p:spPr/>
        <p:txBody>
          <a:bodyPr>
            <a:normAutofit fontScale="90000"/>
          </a:bodyPr>
          <a:lstStyle/>
          <a:p>
            <a:r>
              <a:rPr lang="sv-SE" sz="4000" dirty="0"/>
              <a:t>Handbok för att minska plastavfall till energiåtervinning</a:t>
            </a:r>
          </a:p>
        </p:txBody>
      </p:sp>
      <p:sp>
        <p:nvSpPr>
          <p:cNvPr id="4" name="Underrubrik 1">
            <a:extLst>
              <a:ext uri="{FF2B5EF4-FFF2-40B4-BE49-F238E27FC236}">
                <a16:creationId xmlns:a16="http://schemas.microsoft.com/office/drawing/2014/main" id="{51CDAAEA-E451-6E4A-8182-3FAB62012F74}"/>
              </a:ext>
            </a:extLst>
          </p:cNvPr>
          <p:cNvSpPr txBox="1">
            <a:spLocks/>
          </p:cNvSpPr>
          <p:nvPr/>
        </p:nvSpPr>
        <p:spPr>
          <a:xfrm>
            <a:off x="1501697" y="2605507"/>
            <a:ext cx="9144000" cy="3952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sv-SE" dirty="0"/>
              <a:t>April 2022</a:t>
            </a:r>
          </a:p>
        </p:txBody>
      </p:sp>
    </p:spTree>
    <p:extLst>
      <p:ext uri="{BB962C8B-B14F-4D97-AF65-F5344CB8AC3E}">
        <p14:creationId xmlns:p14="http://schemas.microsoft.com/office/powerpoint/2010/main" val="92590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7754EA-57E9-924C-8155-14658B12B210}"/>
              </a:ext>
            </a:extLst>
          </p:cNvPr>
          <p:cNvSpPr>
            <a:spLocks noGrp="1"/>
          </p:cNvSpPr>
          <p:nvPr>
            <p:ph type="title"/>
          </p:nvPr>
        </p:nvSpPr>
        <p:spPr/>
        <p:txBody>
          <a:bodyPr/>
          <a:lstStyle/>
          <a:p>
            <a:r>
              <a:rPr lang="sv-SE" dirty="0"/>
              <a:t>Topp tre insatser - Energibolag</a:t>
            </a:r>
          </a:p>
        </p:txBody>
      </p:sp>
      <p:sp>
        <p:nvSpPr>
          <p:cNvPr id="3" name="Platshållare för text 2">
            <a:extLst>
              <a:ext uri="{FF2B5EF4-FFF2-40B4-BE49-F238E27FC236}">
                <a16:creationId xmlns:a16="http://schemas.microsoft.com/office/drawing/2014/main" id="{922D846D-5D9A-DE45-89C1-369809C28E1D}"/>
              </a:ext>
            </a:extLst>
          </p:cNvPr>
          <p:cNvSpPr>
            <a:spLocks noGrp="1"/>
          </p:cNvSpPr>
          <p:nvPr>
            <p:ph type="body" sz="quarter" idx="11"/>
          </p:nvPr>
        </p:nvSpPr>
        <p:spPr/>
        <p:txBody>
          <a:bodyPr/>
          <a:lstStyle/>
          <a:p>
            <a:r>
              <a:rPr lang="sv-SE" dirty="0"/>
              <a:t>• Sätt mål och informera om behov av bättre sortering hos avfallslämnare</a:t>
            </a:r>
          </a:p>
          <a:p>
            <a:r>
              <a:rPr lang="sv-SE" dirty="0"/>
              <a:t>• Inför differentierade avgift er som speglar avfallets innehåll av fossila material</a:t>
            </a:r>
          </a:p>
          <a:p>
            <a:r>
              <a:rPr lang="sv-SE" dirty="0"/>
              <a:t>• Följ upp och återkoppla till avfallslämnare både klimatpåverkan och andel plast</a:t>
            </a:r>
          </a:p>
          <a:p>
            <a:endParaRPr lang="sv-SE" dirty="0"/>
          </a:p>
        </p:txBody>
      </p:sp>
      <p:pic>
        <p:nvPicPr>
          <p:cNvPr id="5" name="Platshållare för bild 4">
            <a:extLst>
              <a:ext uri="{FF2B5EF4-FFF2-40B4-BE49-F238E27FC236}">
                <a16:creationId xmlns:a16="http://schemas.microsoft.com/office/drawing/2014/main" id="{63B5CC41-CCD6-4048-A54E-91D20D976F9C}"/>
              </a:ext>
            </a:extLst>
          </p:cNvPr>
          <p:cNvPicPr>
            <a:picLocks noGrp="1" noChangeAspect="1"/>
          </p:cNvPicPr>
          <p:nvPr>
            <p:ph type="pic" sz="quarter" idx="12"/>
          </p:nvPr>
        </p:nvPicPr>
        <p:blipFill>
          <a:blip r:embed="rId2"/>
          <a:srcRect l="133" r="133"/>
          <a:stretch>
            <a:fillRect/>
          </a:stretch>
        </p:blipFill>
        <p:spPr>
          <a:prstGeom prst="rect">
            <a:avLst/>
          </a:prstGeom>
        </p:spPr>
      </p:pic>
    </p:spTree>
    <p:extLst>
      <p:ext uri="{BB962C8B-B14F-4D97-AF65-F5344CB8AC3E}">
        <p14:creationId xmlns:p14="http://schemas.microsoft.com/office/powerpoint/2010/main" val="4045927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7744D9-08CF-624A-B7D3-3A227250AD18}"/>
              </a:ext>
            </a:extLst>
          </p:cNvPr>
          <p:cNvSpPr>
            <a:spLocks noGrp="1"/>
          </p:cNvSpPr>
          <p:nvPr>
            <p:ph type="title"/>
          </p:nvPr>
        </p:nvSpPr>
        <p:spPr/>
        <p:txBody>
          <a:bodyPr/>
          <a:lstStyle/>
          <a:p>
            <a:r>
              <a:rPr lang="sv-SE" dirty="0"/>
              <a:t>Uppmaningar till andra aktörer</a:t>
            </a:r>
          </a:p>
        </p:txBody>
      </p:sp>
      <p:sp>
        <p:nvSpPr>
          <p:cNvPr id="3" name="Platshållare för text 2">
            <a:extLst>
              <a:ext uri="{FF2B5EF4-FFF2-40B4-BE49-F238E27FC236}">
                <a16:creationId xmlns:a16="http://schemas.microsoft.com/office/drawing/2014/main" id="{9C748F2A-D226-BA45-8051-2153D9A1F700}"/>
              </a:ext>
            </a:extLst>
          </p:cNvPr>
          <p:cNvSpPr>
            <a:spLocks noGrp="1"/>
          </p:cNvSpPr>
          <p:nvPr>
            <p:ph type="body" sz="quarter" idx="11"/>
          </p:nvPr>
        </p:nvSpPr>
        <p:spPr/>
        <p:txBody>
          <a:bodyPr>
            <a:normAutofit/>
          </a:bodyPr>
          <a:lstStyle/>
          <a:p>
            <a:r>
              <a:rPr lang="sv-SE" dirty="0"/>
              <a:t>Plastproduktion ökar och systemen för produktion och konsumtion är inte hållbara. Värdekedjorna för plast är globala och för att vända trenden krävs kraftfulla insatser av många olika aktörer på internationell, nationell, regional och lokal nivå.</a:t>
            </a:r>
          </a:p>
          <a:p>
            <a:endParaRPr lang="sv-SE" dirty="0"/>
          </a:p>
          <a:p>
            <a:r>
              <a:rPr lang="sv-SE"/>
              <a:t>Rapporten avslutas därför </a:t>
            </a:r>
            <a:r>
              <a:rPr lang="sv-SE" dirty="0"/>
              <a:t>med uppmaningar till: </a:t>
            </a:r>
          </a:p>
          <a:p>
            <a:pPr marL="342900" indent="-342900">
              <a:buFont typeface="Arial" panose="020B0604020202020204" pitchFamily="34" charset="0"/>
              <a:buChar char="•"/>
            </a:pPr>
            <a:r>
              <a:rPr lang="sv-SE" dirty="0"/>
              <a:t>EU:s beslutsfattare och internationella aktörer</a:t>
            </a:r>
          </a:p>
          <a:p>
            <a:pPr marL="342900" indent="-342900">
              <a:buFont typeface="Arial" panose="020B0604020202020204" pitchFamily="34" charset="0"/>
              <a:buChar char="•"/>
            </a:pPr>
            <a:r>
              <a:rPr lang="sv-SE" dirty="0"/>
              <a:t>Riksdag, regering och statliga myndigheter</a:t>
            </a:r>
          </a:p>
          <a:p>
            <a:pPr marL="342900" indent="-342900">
              <a:buFont typeface="Arial" panose="020B0604020202020204" pitchFamily="34" charset="0"/>
              <a:buChar char="•"/>
            </a:pPr>
            <a:r>
              <a:rPr lang="sv-SE" dirty="0"/>
              <a:t>Plastproducenter</a:t>
            </a:r>
          </a:p>
          <a:p>
            <a:pPr marL="342900" indent="-342900">
              <a:buFont typeface="Arial" panose="020B0604020202020204" pitchFamily="34" charset="0"/>
              <a:buChar char="•"/>
            </a:pPr>
            <a:r>
              <a:rPr lang="sv-SE" dirty="0"/>
              <a:t>Utformare och användare av redovisningssystem för miljöbedömning</a:t>
            </a:r>
          </a:p>
        </p:txBody>
      </p:sp>
      <p:sp>
        <p:nvSpPr>
          <p:cNvPr id="4" name="Platshållare för bild 3">
            <a:extLst>
              <a:ext uri="{FF2B5EF4-FFF2-40B4-BE49-F238E27FC236}">
                <a16:creationId xmlns:a16="http://schemas.microsoft.com/office/drawing/2014/main" id="{7CBA9DE8-6AC8-0A46-AD78-8588FDFF0049}"/>
              </a:ext>
            </a:extLst>
          </p:cNvPr>
          <p:cNvSpPr>
            <a:spLocks noGrp="1"/>
          </p:cNvSpPr>
          <p:nvPr>
            <p:ph type="pic" sz="quarter" idx="12"/>
          </p:nvPr>
        </p:nvSpPr>
        <p:spPr/>
      </p:sp>
    </p:spTree>
    <p:extLst>
      <p:ext uri="{BB962C8B-B14F-4D97-AF65-F5344CB8AC3E}">
        <p14:creationId xmlns:p14="http://schemas.microsoft.com/office/powerpoint/2010/main" val="1611971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75405-E0AD-3E4D-A5AF-2AE73C42BD30}"/>
              </a:ext>
            </a:extLst>
          </p:cNvPr>
          <p:cNvSpPr>
            <a:spLocks noGrp="1"/>
          </p:cNvSpPr>
          <p:nvPr>
            <p:ph type="title"/>
          </p:nvPr>
        </p:nvSpPr>
        <p:spPr/>
        <p:txBody>
          <a:bodyPr>
            <a:noAutofit/>
          </a:bodyPr>
          <a:lstStyle/>
          <a:p>
            <a:r>
              <a:rPr lang="sv-SE" sz="3200" dirty="0"/>
              <a:t>Rapportinformation</a:t>
            </a:r>
          </a:p>
        </p:txBody>
      </p:sp>
      <p:sp>
        <p:nvSpPr>
          <p:cNvPr id="3" name="Platshållare för text 2">
            <a:extLst>
              <a:ext uri="{FF2B5EF4-FFF2-40B4-BE49-F238E27FC236}">
                <a16:creationId xmlns:a16="http://schemas.microsoft.com/office/drawing/2014/main" id="{D0ADCDA3-280B-4B40-998E-17282984CED1}"/>
              </a:ext>
            </a:extLst>
          </p:cNvPr>
          <p:cNvSpPr>
            <a:spLocks noGrp="1"/>
          </p:cNvSpPr>
          <p:nvPr>
            <p:ph type="body" sz="quarter" idx="11"/>
          </p:nvPr>
        </p:nvSpPr>
        <p:spPr/>
        <p:txBody>
          <a:bodyPr/>
          <a:lstStyle/>
          <a:p>
            <a:r>
              <a:rPr lang="sv-SE" kern="0" dirty="0"/>
              <a:t>Rapporten finns för nedladdning (kostnadsfritt för Avfall Sveriges medlemmar) från </a:t>
            </a:r>
            <a:r>
              <a:rPr lang="sv-SE" kern="0" dirty="0">
                <a:hlinkClick r:id="rId2"/>
              </a:rPr>
              <a:t>www.avfallsverige.se</a:t>
            </a:r>
            <a:endParaRPr lang="sv-SE" kern="0" dirty="0"/>
          </a:p>
          <a:p>
            <a:endParaRPr lang="sv-SE" kern="0" dirty="0"/>
          </a:p>
          <a:p>
            <a:r>
              <a:rPr lang="sv-SE" kern="0" dirty="0"/>
              <a:t>Mer information om detta projekt kan du få från:</a:t>
            </a:r>
          </a:p>
          <a:p>
            <a:r>
              <a:rPr lang="sv-SE" kern="0" dirty="0"/>
              <a:t>Klas Svensson, rådgivare inom energiåtervinning</a:t>
            </a:r>
          </a:p>
          <a:p>
            <a:r>
              <a:rPr lang="sv-SE" kern="0" dirty="0">
                <a:hlinkClick r:id="rId3"/>
              </a:rPr>
              <a:t>klas.svensson@avfallsverige.se</a:t>
            </a:r>
            <a:r>
              <a:rPr lang="sv-SE" kern="0" dirty="0"/>
              <a:t> </a:t>
            </a:r>
          </a:p>
          <a:p>
            <a:endParaRPr lang="sv-SE" kern="0" dirty="0"/>
          </a:p>
          <a:p>
            <a:endParaRPr lang="sv-SE" dirty="0"/>
          </a:p>
        </p:txBody>
      </p:sp>
      <p:sp>
        <p:nvSpPr>
          <p:cNvPr id="4" name="Platshållare för bild 3">
            <a:extLst>
              <a:ext uri="{FF2B5EF4-FFF2-40B4-BE49-F238E27FC236}">
                <a16:creationId xmlns:a16="http://schemas.microsoft.com/office/drawing/2014/main" id="{47A8CD13-ABA9-554D-AD69-465ACB141EA8}"/>
              </a:ext>
            </a:extLst>
          </p:cNvPr>
          <p:cNvSpPr>
            <a:spLocks noGrp="1"/>
          </p:cNvSpPr>
          <p:nvPr>
            <p:ph type="pic" sz="quarter" idx="12"/>
          </p:nvPr>
        </p:nvSpPr>
        <p:spPr/>
      </p:sp>
    </p:spTree>
    <p:extLst>
      <p:ext uri="{BB962C8B-B14F-4D97-AF65-F5344CB8AC3E}">
        <p14:creationId xmlns:p14="http://schemas.microsoft.com/office/powerpoint/2010/main" val="158026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4C68242-003B-9E4A-91C1-577E63AB1CC0}"/>
              </a:ext>
            </a:extLst>
          </p:cNvPr>
          <p:cNvSpPr>
            <a:spLocks noGrp="1"/>
          </p:cNvSpPr>
          <p:nvPr>
            <p:ph type="title"/>
          </p:nvPr>
        </p:nvSpPr>
        <p:spPr/>
        <p:txBody>
          <a:bodyPr>
            <a:normAutofit/>
          </a:bodyPr>
          <a:lstStyle/>
          <a:p>
            <a:endParaRPr lang="sv-SE" sz="3200" dirty="0"/>
          </a:p>
        </p:txBody>
      </p:sp>
      <p:sp>
        <p:nvSpPr>
          <p:cNvPr id="11" name="Platshållare för text 10">
            <a:extLst>
              <a:ext uri="{FF2B5EF4-FFF2-40B4-BE49-F238E27FC236}">
                <a16:creationId xmlns:a16="http://schemas.microsoft.com/office/drawing/2014/main" id="{E5B19FCA-C79B-424E-AE84-04A7C935B287}"/>
              </a:ext>
            </a:extLst>
          </p:cNvPr>
          <p:cNvSpPr txBox="1">
            <a:spLocks noGrp="1"/>
          </p:cNvSpPr>
          <p:nvPr>
            <p:ph type="body" sz="quarter" idx="11"/>
          </p:nvPr>
        </p:nvSpPr>
        <p:spPr>
          <a:xfrm>
            <a:off x="515938" y="1363662"/>
            <a:ext cx="6502930" cy="3614323"/>
          </a:xfrm>
          <a:prstGeom prst="rect">
            <a:avLst/>
          </a:prstGeom>
          <a:noFill/>
        </p:spPr>
        <p:txBody>
          <a:bodyPr wrap="square" rtlCol="0">
            <a:spAutoFit/>
          </a:bodyPr>
          <a:lstStyle/>
          <a:p>
            <a:endParaRPr lang="sv-SE" sz="2000" dirty="0"/>
          </a:p>
          <a:p>
            <a:r>
              <a:rPr lang="sv-SE" sz="2000" dirty="0">
                <a:solidFill>
                  <a:srgbClr val="68A2A6"/>
                </a:solidFill>
              </a:rPr>
              <a:t>Projektledare och genomförare:</a:t>
            </a:r>
          </a:p>
          <a:p>
            <a:r>
              <a:rPr lang="sv-SE" sz="2000" dirty="0">
                <a:solidFill>
                  <a:schemeClr val="tx1"/>
                </a:solidFill>
              </a:rPr>
              <a:t>Jenny Sahlin och Hanna Ljungkvist Nordin, </a:t>
            </a:r>
            <a:r>
              <a:rPr lang="sv-SE" sz="2000" dirty="0" err="1">
                <a:solidFill>
                  <a:schemeClr val="tx1"/>
                </a:solidFill>
              </a:rPr>
              <a:t>Profu</a:t>
            </a:r>
            <a:endParaRPr lang="sv-SE" sz="2000" dirty="0">
              <a:solidFill>
                <a:schemeClr val="tx1"/>
              </a:solidFill>
            </a:endParaRPr>
          </a:p>
          <a:p>
            <a:endParaRPr lang="sv-SE" sz="2000" dirty="0"/>
          </a:p>
          <a:p>
            <a:r>
              <a:rPr lang="sv-SE" sz="2000" dirty="0">
                <a:solidFill>
                  <a:srgbClr val="68A2A6"/>
                </a:solidFill>
              </a:rPr>
              <a:t>Finansiärer:</a:t>
            </a:r>
          </a:p>
          <a:p>
            <a:r>
              <a:rPr lang="sv-SE" sz="1800" dirty="0">
                <a:solidFill>
                  <a:schemeClr val="tx1"/>
                </a:solidFill>
              </a:rPr>
              <a:t>Akademiska hus, Avfall Sverige, Energiföretagen Sverige, E.ON, Fastighetsägarna, Hyresbostäder i Norrköping, Lejonfastigheter, Linköpings kommun, Mälarenergi, Norrköpings kommun, Riksbyggen, Stockholm Exergi, Stockholm Stad, </a:t>
            </a:r>
            <a:r>
              <a:rPr lang="sv-SE" sz="1800" dirty="0" err="1">
                <a:solidFill>
                  <a:schemeClr val="tx1"/>
                </a:solidFill>
              </a:rPr>
              <a:t>Stångåstaden</a:t>
            </a:r>
            <a:r>
              <a:rPr lang="sv-SE" sz="1800" dirty="0">
                <a:solidFill>
                  <a:schemeClr val="tx1"/>
                </a:solidFill>
              </a:rPr>
              <a:t>, Sveriges Allmännytta, </a:t>
            </a:r>
            <a:r>
              <a:rPr lang="sv-SE" sz="1800" dirty="0" err="1">
                <a:solidFill>
                  <a:schemeClr val="tx1"/>
                </a:solidFill>
              </a:rPr>
              <a:t>Sysav</a:t>
            </a:r>
            <a:r>
              <a:rPr lang="sv-SE" sz="1800" dirty="0">
                <a:solidFill>
                  <a:schemeClr val="tx1"/>
                </a:solidFill>
              </a:rPr>
              <a:t>, Tekniska verken Linköping, Umeå energi, Vattenfall </a:t>
            </a:r>
          </a:p>
        </p:txBody>
      </p:sp>
      <p:pic>
        <p:nvPicPr>
          <p:cNvPr id="3" name="Bildobjekt 2">
            <a:extLst>
              <a:ext uri="{FF2B5EF4-FFF2-40B4-BE49-F238E27FC236}">
                <a16:creationId xmlns:a16="http://schemas.microsoft.com/office/drawing/2014/main" id="{397A2327-064C-DD43-A08C-7362D672CBC4}"/>
              </a:ext>
            </a:extLst>
          </p:cNvPr>
          <p:cNvPicPr>
            <a:picLocks noChangeAspect="1"/>
          </p:cNvPicPr>
          <p:nvPr/>
        </p:nvPicPr>
        <p:blipFill>
          <a:blip r:embed="rId2"/>
          <a:stretch>
            <a:fillRect/>
          </a:stretch>
        </p:blipFill>
        <p:spPr>
          <a:xfrm>
            <a:off x="7127249" y="512763"/>
            <a:ext cx="4278555" cy="6018666"/>
          </a:xfrm>
          <a:prstGeom prst="rect">
            <a:avLst/>
          </a:prstGeom>
        </p:spPr>
      </p:pic>
    </p:spTree>
    <p:extLst>
      <p:ext uri="{BB962C8B-B14F-4D97-AF65-F5344CB8AC3E}">
        <p14:creationId xmlns:p14="http://schemas.microsoft.com/office/powerpoint/2010/main" val="207067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BDF98-E1AE-BD40-A7A8-34F968D016D0}"/>
              </a:ext>
            </a:extLst>
          </p:cNvPr>
          <p:cNvSpPr>
            <a:spLocks noGrp="1"/>
          </p:cNvSpPr>
          <p:nvPr>
            <p:ph type="title"/>
          </p:nvPr>
        </p:nvSpPr>
        <p:spPr/>
        <p:txBody>
          <a:bodyPr/>
          <a:lstStyle/>
          <a:p>
            <a:r>
              <a:rPr lang="sv-SE" sz="3200" dirty="0"/>
              <a:t>Bakgrund</a:t>
            </a:r>
            <a:endParaRPr lang="sv-SE" dirty="0"/>
          </a:p>
        </p:txBody>
      </p:sp>
      <p:sp>
        <p:nvSpPr>
          <p:cNvPr id="3" name="Platshållare för text 2">
            <a:extLst>
              <a:ext uri="{FF2B5EF4-FFF2-40B4-BE49-F238E27FC236}">
                <a16:creationId xmlns:a16="http://schemas.microsoft.com/office/drawing/2014/main" id="{5A6304C6-AD8C-DA49-A719-7CC886847963}"/>
              </a:ext>
            </a:extLst>
          </p:cNvPr>
          <p:cNvSpPr>
            <a:spLocks noGrp="1"/>
          </p:cNvSpPr>
          <p:nvPr>
            <p:ph type="body" sz="quarter" idx="11"/>
          </p:nvPr>
        </p:nvSpPr>
        <p:spPr/>
        <p:txBody>
          <a:bodyPr>
            <a:normAutofit/>
          </a:bodyPr>
          <a:lstStyle/>
          <a:p>
            <a:pPr marL="342900" indent="-342900">
              <a:buFont typeface="Arial" panose="020B0604020202020204" pitchFamily="34" charset="0"/>
              <a:buChar char="•"/>
            </a:pPr>
            <a:r>
              <a:rPr lang="sv-SE" dirty="0"/>
              <a:t>2018 lanserades Färdplan för en fossilfri uppvärmningsbransch som konstaterade att plastavfall som lämnas till energiåtervinning är en utmaning för fossilfrihet. </a:t>
            </a:r>
          </a:p>
          <a:p>
            <a:pPr marL="342900" indent="-342900">
              <a:buFont typeface="Arial" panose="020B0604020202020204" pitchFamily="34" charset="0"/>
              <a:buChar char="•"/>
            </a:pPr>
            <a:r>
              <a:rPr lang="sv-SE" dirty="0"/>
              <a:t>Idag går ca 77 procent av plasten till energiåtervinning, medan bara 8 procent går till materialåtervinning (2017).</a:t>
            </a:r>
          </a:p>
          <a:p>
            <a:r>
              <a:rPr lang="sv-SE" dirty="0"/>
              <a:t> </a:t>
            </a:r>
          </a:p>
        </p:txBody>
      </p:sp>
      <p:pic>
        <p:nvPicPr>
          <p:cNvPr id="5" name="Platshållare för bild 4">
            <a:extLst>
              <a:ext uri="{FF2B5EF4-FFF2-40B4-BE49-F238E27FC236}">
                <a16:creationId xmlns:a16="http://schemas.microsoft.com/office/drawing/2014/main" id="{90ACBF98-7415-3F4D-B286-5333061C2FB8}"/>
              </a:ext>
            </a:extLst>
          </p:cNvPr>
          <p:cNvPicPr>
            <a:picLocks noGrp="1" noChangeAspect="1"/>
          </p:cNvPicPr>
          <p:nvPr>
            <p:ph type="pic" sz="quarter" idx="12"/>
          </p:nvPr>
        </p:nvPicPr>
        <p:blipFill rotWithShape="1">
          <a:blip r:embed="rId2"/>
          <a:srcRect l="-1740" r="1055"/>
          <a:stretch/>
        </p:blipFill>
        <p:spPr>
          <a:xfrm>
            <a:off x="7524059" y="1397530"/>
            <a:ext cx="4446267" cy="4258203"/>
          </a:xfrm>
          <a:prstGeom prst="rect">
            <a:avLst/>
          </a:prstGeom>
        </p:spPr>
      </p:pic>
    </p:spTree>
    <p:extLst>
      <p:ext uri="{BB962C8B-B14F-4D97-AF65-F5344CB8AC3E}">
        <p14:creationId xmlns:p14="http://schemas.microsoft.com/office/powerpoint/2010/main" val="107078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80BE78-5680-2E48-AB9E-BE616D070CF6}"/>
              </a:ext>
            </a:extLst>
          </p:cNvPr>
          <p:cNvSpPr>
            <a:spLocks noGrp="1"/>
          </p:cNvSpPr>
          <p:nvPr>
            <p:ph type="title"/>
          </p:nvPr>
        </p:nvSpPr>
        <p:spPr/>
        <p:txBody>
          <a:bodyPr/>
          <a:lstStyle/>
          <a:p>
            <a:r>
              <a:rPr lang="sv-SE" dirty="0"/>
              <a:t>Handbokens syfte</a:t>
            </a:r>
          </a:p>
        </p:txBody>
      </p:sp>
      <p:sp>
        <p:nvSpPr>
          <p:cNvPr id="3" name="Platshållare för text 2">
            <a:extLst>
              <a:ext uri="{FF2B5EF4-FFF2-40B4-BE49-F238E27FC236}">
                <a16:creationId xmlns:a16="http://schemas.microsoft.com/office/drawing/2014/main" id="{D19A2F57-FA1A-BA4B-BBFD-13E512B7D660}"/>
              </a:ext>
            </a:extLst>
          </p:cNvPr>
          <p:cNvSpPr>
            <a:spLocks noGrp="1"/>
          </p:cNvSpPr>
          <p:nvPr>
            <p:ph type="body" sz="quarter" idx="11"/>
          </p:nvPr>
        </p:nvSpPr>
        <p:spPr/>
        <p:txBody>
          <a:bodyPr/>
          <a:lstStyle/>
          <a:p>
            <a:r>
              <a:rPr lang="sv-SE" dirty="0"/>
              <a:t>Handboken vill initiera, inspirera och sprida aktiviteter, åtgärder och goda exempel på hur värmemarknadens aktörer kan minska plast till energiåtervinning.</a:t>
            </a:r>
          </a:p>
          <a:p>
            <a:endParaRPr lang="sv-SE" dirty="0"/>
          </a:p>
          <a:p>
            <a:r>
              <a:rPr lang="sv-SE" b="1" dirty="0"/>
              <a:t>Tre delar: </a:t>
            </a:r>
          </a:p>
          <a:p>
            <a:endParaRPr lang="sv-SE" b="1" dirty="0"/>
          </a:p>
          <a:p>
            <a:endParaRPr lang="sv-SE" dirty="0"/>
          </a:p>
          <a:p>
            <a:endParaRPr lang="sv-SE" dirty="0"/>
          </a:p>
        </p:txBody>
      </p:sp>
      <p:graphicFrame>
        <p:nvGraphicFramePr>
          <p:cNvPr id="7" name="Diagram 6">
            <a:extLst>
              <a:ext uri="{FF2B5EF4-FFF2-40B4-BE49-F238E27FC236}">
                <a16:creationId xmlns:a16="http://schemas.microsoft.com/office/drawing/2014/main" id="{BBB6BBF1-64EE-EA41-9DC6-DCE3F071CFE7}"/>
              </a:ext>
            </a:extLst>
          </p:cNvPr>
          <p:cNvGraphicFramePr/>
          <p:nvPr>
            <p:extLst>
              <p:ext uri="{D42A27DB-BD31-4B8C-83A1-F6EECF244321}">
                <p14:modId xmlns:p14="http://schemas.microsoft.com/office/powerpoint/2010/main" val="859418287"/>
              </p:ext>
            </p:extLst>
          </p:nvPr>
        </p:nvGraphicFramePr>
        <p:xfrm>
          <a:off x="1019458" y="2110154"/>
          <a:ext cx="6922276" cy="4532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075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44FF43-E27B-D64C-9E5E-44997943B935}"/>
              </a:ext>
            </a:extLst>
          </p:cNvPr>
          <p:cNvSpPr>
            <a:spLocks noGrp="1"/>
          </p:cNvSpPr>
          <p:nvPr>
            <p:ph type="title"/>
          </p:nvPr>
        </p:nvSpPr>
        <p:spPr/>
        <p:txBody>
          <a:bodyPr/>
          <a:lstStyle/>
          <a:p>
            <a:r>
              <a:rPr lang="sv-SE" dirty="0"/>
              <a:t>Rapportens innehåll</a:t>
            </a:r>
          </a:p>
        </p:txBody>
      </p:sp>
      <p:sp>
        <p:nvSpPr>
          <p:cNvPr id="3" name="Platshållare för text 2">
            <a:extLst>
              <a:ext uri="{FF2B5EF4-FFF2-40B4-BE49-F238E27FC236}">
                <a16:creationId xmlns:a16="http://schemas.microsoft.com/office/drawing/2014/main" id="{F37E3467-225C-D443-853F-9CDA1FDD7DE0}"/>
              </a:ext>
            </a:extLst>
          </p:cNvPr>
          <p:cNvSpPr>
            <a:spLocks noGrp="1"/>
          </p:cNvSpPr>
          <p:nvPr>
            <p:ph type="body" sz="quarter" idx="11"/>
          </p:nvPr>
        </p:nvSpPr>
        <p:spPr/>
        <p:txBody>
          <a:bodyPr>
            <a:normAutofit/>
          </a:bodyPr>
          <a:lstStyle/>
          <a:p>
            <a:pPr marL="342900" indent="-342900">
              <a:buFont typeface="Arial" panose="020B0604020202020204" pitchFamily="34" charset="0"/>
              <a:buChar char="•"/>
            </a:pPr>
            <a:r>
              <a:rPr lang="sv-SE" dirty="0"/>
              <a:t>Utgångspunkt: värmemarknadens aktörers rådighet i plastens värdekedja. </a:t>
            </a:r>
          </a:p>
          <a:p>
            <a:pPr marL="342900" indent="-342900">
              <a:buFont typeface="Arial" panose="020B0604020202020204" pitchFamily="34" charset="0"/>
              <a:buChar char="•"/>
            </a:pPr>
            <a:r>
              <a:rPr lang="sv-SE" dirty="0"/>
              <a:t>Aktörerna har rådighet internt att förebygga och påverka inköp och användning i sin egen verksamhet oavsett om det är en kommun, energibolag eller fastighetsägare. </a:t>
            </a:r>
          </a:p>
          <a:p>
            <a:pPr marL="342900" indent="-342900">
              <a:buFont typeface="Arial" panose="020B0604020202020204" pitchFamily="34" charset="0"/>
              <a:buChar char="•"/>
            </a:pPr>
            <a:r>
              <a:rPr lang="sv-SE" dirty="0"/>
              <a:t>Möjlighet att påverka kunder, samarbetspartners, boende och invånare.</a:t>
            </a:r>
          </a:p>
          <a:p>
            <a:pPr marL="342900" indent="-342900">
              <a:buFont typeface="Arial" panose="020B0604020202020204" pitchFamily="34" charset="0"/>
              <a:buChar char="•"/>
            </a:pPr>
            <a:r>
              <a:rPr lang="sv-SE" dirty="0"/>
              <a:t>Utifrån handbokens aktiviteter kan sedan specifika, tidsatta aktiviteter och handlingsplaner initieras både internt och externt. </a:t>
            </a:r>
          </a:p>
          <a:p>
            <a:pPr marL="342900" indent="-342900">
              <a:buFont typeface="Arial" panose="020B0604020202020204" pitchFamily="34" charset="0"/>
              <a:buChar char="•"/>
            </a:pPr>
            <a:r>
              <a:rPr lang="sv-SE" dirty="0"/>
              <a:t>I slutet av handboken finns därför uppmaningar till andra aktörer som har en potential att påverka mycket av plasten. </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pic>
        <p:nvPicPr>
          <p:cNvPr id="5" name="Platshållare för bild 4">
            <a:extLst>
              <a:ext uri="{FF2B5EF4-FFF2-40B4-BE49-F238E27FC236}">
                <a16:creationId xmlns:a16="http://schemas.microsoft.com/office/drawing/2014/main" id="{03D5B8C2-95C4-994F-83C8-6B5F187B65D7}"/>
              </a:ext>
            </a:extLst>
          </p:cNvPr>
          <p:cNvPicPr>
            <a:picLocks noGrp="1" noChangeAspect="1"/>
          </p:cNvPicPr>
          <p:nvPr>
            <p:ph type="pic" sz="quarter" idx="12"/>
          </p:nvPr>
        </p:nvPicPr>
        <p:blipFill>
          <a:blip r:embed="rId2"/>
          <a:srcRect l="6168" r="6168"/>
          <a:stretch>
            <a:fillRect/>
          </a:stretch>
        </p:blipFill>
        <p:spPr>
          <a:prstGeom prst="rect">
            <a:avLst/>
          </a:prstGeom>
        </p:spPr>
      </p:pic>
    </p:spTree>
    <p:extLst>
      <p:ext uri="{BB962C8B-B14F-4D97-AF65-F5344CB8AC3E}">
        <p14:creationId xmlns:p14="http://schemas.microsoft.com/office/powerpoint/2010/main" val="1839259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4C3434-C733-B241-8FEB-DBADFAF634EE}"/>
              </a:ext>
            </a:extLst>
          </p:cNvPr>
          <p:cNvSpPr>
            <a:spLocks noGrp="1"/>
          </p:cNvSpPr>
          <p:nvPr>
            <p:ph type="title"/>
          </p:nvPr>
        </p:nvSpPr>
        <p:spPr/>
        <p:txBody>
          <a:bodyPr/>
          <a:lstStyle/>
          <a:p>
            <a:r>
              <a:rPr lang="sv-SE" dirty="0"/>
              <a:t>Resultat</a:t>
            </a:r>
          </a:p>
        </p:txBody>
      </p:sp>
      <p:sp>
        <p:nvSpPr>
          <p:cNvPr id="3" name="Platshållare för text 2">
            <a:extLst>
              <a:ext uri="{FF2B5EF4-FFF2-40B4-BE49-F238E27FC236}">
                <a16:creationId xmlns:a16="http://schemas.microsoft.com/office/drawing/2014/main" id="{8A21B2B5-3420-BB4B-B3FF-0B4B8B4656E7}"/>
              </a:ext>
            </a:extLst>
          </p:cNvPr>
          <p:cNvSpPr>
            <a:spLocks noGrp="1"/>
          </p:cNvSpPr>
          <p:nvPr>
            <p:ph type="body" sz="quarter" idx="11"/>
          </p:nvPr>
        </p:nvSpPr>
        <p:spPr>
          <a:xfrm>
            <a:off x="515937" y="1397530"/>
            <a:ext cx="3964623" cy="4258203"/>
          </a:xfrm>
        </p:spPr>
        <p:txBody>
          <a:bodyPr/>
          <a:lstStyle/>
          <a:p>
            <a:r>
              <a:rPr lang="sv-SE" dirty="0"/>
              <a:t>Rapporten samlar ett antal åtgärder uppdelat i tre kategorier  samt för tre typer av aktörer. Åtgärderna för kommuner och fastighetsägare visas till höger – fortsättning på </a:t>
            </a:r>
            <a:r>
              <a:rPr lang="sv-SE"/>
              <a:t>nästa sida.</a:t>
            </a:r>
            <a:endParaRPr lang="sv-SE" dirty="0"/>
          </a:p>
        </p:txBody>
      </p:sp>
      <p:pic>
        <p:nvPicPr>
          <p:cNvPr id="5" name="Bildobjekt 4">
            <a:extLst>
              <a:ext uri="{FF2B5EF4-FFF2-40B4-BE49-F238E27FC236}">
                <a16:creationId xmlns:a16="http://schemas.microsoft.com/office/drawing/2014/main" id="{3F788313-3AD1-8F4D-B59D-F1E0B5D5DCA0}"/>
              </a:ext>
            </a:extLst>
          </p:cNvPr>
          <p:cNvPicPr>
            <a:picLocks noChangeAspect="1"/>
          </p:cNvPicPr>
          <p:nvPr/>
        </p:nvPicPr>
        <p:blipFill>
          <a:blip r:embed="rId2"/>
          <a:stretch>
            <a:fillRect/>
          </a:stretch>
        </p:blipFill>
        <p:spPr>
          <a:xfrm>
            <a:off x="4611918" y="531893"/>
            <a:ext cx="7353659" cy="5123840"/>
          </a:xfrm>
          <a:prstGeom prst="rect">
            <a:avLst/>
          </a:prstGeom>
        </p:spPr>
      </p:pic>
    </p:spTree>
    <p:extLst>
      <p:ext uri="{BB962C8B-B14F-4D97-AF65-F5344CB8AC3E}">
        <p14:creationId xmlns:p14="http://schemas.microsoft.com/office/powerpoint/2010/main" val="1501336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FB0B10-2FAC-E24C-AAD7-DAA3B69D4BE6}"/>
              </a:ext>
            </a:extLst>
          </p:cNvPr>
          <p:cNvSpPr>
            <a:spLocks noGrp="1"/>
          </p:cNvSpPr>
          <p:nvPr>
            <p:ph type="title"/>
          </p:nvPr>
        </p:nvSpPr>
        <p:spPr/>
        <p:txBody>
          <a:bodyPr/>
          <a:lstStyle/>
          <a:p>
            <a:r>
              <a:rPr lang="sv-SE" dirty="0"/>
              <a:t>Resultat forts.</a:t>
            </a:r>
          </a:p>
        </p:txBody>
      </p:sp>
      <p:sp>
        <p:nvSpPr>
          <p:cNvPr id="3" name="Platshållare för text 2">
            <a:extLst>
              <a:ext uri="{FF2B5EF4-FFF2-40B4-BE49-F238E27FC236}">
                <a16:creationId xmlns:a16="http://schemas.microsoft.com/office/drawing/2014/main" id="{94A668B6-9B8D-DC4C-9A2D-24BCEC2A1DDA}"/>
              </a:ext>
            </a:extLst>
          </p:cNvPr>
          <p:cNvSpPr>
            <a:spLocks noGrp="1"/>
          </p:cNvSpPr>
          <p:nvPr>
            <p:ph type="body" sz="quarter" idx="11"/>
          </p:nvPr>
        </p:nvSpPr>
        <p:spPr>
          <a:xfrm>
            <a:off x="515937" y="1397530"/>
            <a:ext cx="4315297" cy="4258203"/>
          </a:xfrm>
        </p:spPr>
        <p:txBody>
          <a:bodyPr/>
          <a:lstStyle/>
          <a:p>
            <a:r>
              <a:rPr lang="sv-SE" dirty="0"/>
              <a:t>Åtgärderna för energibolag samt gemensamma åtgärder för samtliga aktörer visas till höger. </a:t>
            </a:r>
          </a:p>
          <a:p>
            <a:endParaRPr lang="sv-SE" dirty="0"/>
          </a:p>
        </p:txBody>
      </p:sp>
      <p:pic>
        <p:nvPicPr>
          <p:cNvPr id="5" name="Bildobjekt 4">
            <a:extLst>
              <a:ext uri="{FF2B5EF4-FFF2-40B4-BE49-F238E27FC236}">
                <a16:creationId xmlns:a16="http://schemas.microsoft.com/office/drawing/2014/main" id="{895FB130-9716-1047-9E2F-7879FC6AA074}"/>
              </a:ext>
            </a:extLst>
          </p:cNvPr>
          <p:cNvPicPr>
            <a:picLocks noChangeAspect="1"/>
          </p:cNvPicPr>
          <p:nvPr/>
        </p:nvPicPr>
        <p:blipFill rotWithShape="1">
          <a:blip r:embed="rId2"/>
          <a:srcRect t="1400"/>
          <a:stretch/>
        </p:blipFill>
        <p:spPr>
          <a:xfrm>
            <a:off x="4831234" y="1757948"/>
            <a:ext cx="7360766" cy="3702521"/>
          </a:xfrm>
          <a:prstGeom prst="rect">
            <a:avLst/>
          </a:prstGeom>
        </p:spPr>
      </p:pic>
      <p:pic>
        <p:nvPicPr>
          <p:cNvPr id="6" name="Bildobjekt 5">
            <a:extLst>
              <a:ext uri="{FF2B5EF4-FFF2-40B4-BE49-F238E27FC236}">
                <a16:creationId xmlns:a16="http://schemas.microsoft.com/office/drawing/2014/main" id="{0CF7AF12-32B7-A94C-BE9B-2E7DAFFEBA03}"/>
              </a:ext>
            </a:extLst>
          </p:cNvPr>
          <p:cNvPicPr>
            <a:picLocks noChangeAspect="1"/>
          </p:cNvPicPr>
          <p:nvPr/>
        </p:nvPicPr>
        <p:blipFill rotWithShape="1">
          <a:blip r:embed="rId3"/>
          <a:srcRect b="12499"/>
          <a:stretch/>
        </p:blipFill>
        <p:spPr>
          <a:xfrm>
            <a:off x="5241548" y="1157534"/>
            <a:ext cx="6682377" cy="479991"/>
          </a:xfrm>
          <a:prstGeom prst="rect">
            <a:avLst/>
          </a:prstGeom>
        </p:spPr>
      </p:pic>
    </p:spTree>
    <p:extLst>
      <p:ext uri="{BB962C8B-B14F-4D97-AF65-F5344CB8AC3E}">
        <p14:creationId xmlns:p14="http://schemas.microsoft.com/office/powerpoint/2010/main" val="204264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73639A-B709-AB4A-B384-F69AACAF85CC}"/>
              </a:ext>
            </a:extLst>
          </p:cNvPr>
          <p:cNvSpPr>
            <a:spLocks noGrp="1"/>
          </p:cNvSpPr>
          <p:nvPr>
            <p:ph type="title"/>
          </p:nvPr>
        </p:nvSpPr>
        <p:spPr/>
        <p:txBody>
          <a:bodyPr/>
          <a:lstStyle/>
          <a:p>
            <a:r>
              <a:rPr lang="sv-SE" sz="3200" dirty="0"/>
              <a:t>Topp tre insatser - kommuner</a:t>
            </a:r>
          </a:p>
        </p:txBody>
      </p:sp>
      <p:sp>
        <p:nvSpPr>
          <p:cNvPr id="3" name="Platshållare för text 2">
            <a:extLst>
              <a:ext uri="{FF2B5EF4-FFF2-40B4-BE49-F238E27FC236}">
                <a16:creationId xmlns:a16="http://schemas.microsoft.com/office/drawing/2014/main" id="{1F5EF221-8C43-1E4F-8D84-27D8FEA14357}"/>
              </a:ext>
            </a:extLst>
          </p:cNvPr>
          <p:cNvSpPr>
            <a:spLocks noGrp="1"/>
          </p:cNvSpPr>
          <p:nvPr>
            <p:ph type="body" sz="quarter" idx="11"/>
          </p:nvPr>
        </p:nvSpPr>
        <p:spPr/>
        <p:txBody>
          <a:bodyPr/>
          <a:lstStyle/>
          <a:p>
            <a:r>
              <a:rPr lang="sv-SE" dirty="0"/>
              <a:t>• Sätt mål och underlätta sortering hos kommuninvånare och verksamheter</a:t>
            </a:r>
          </a:p>
          <a:p>
            <a:r>
              <a:rPr lang="sv-SE" dirty="0"/>
              <a:t>	– potentialen är stor främst för utsortering av 	förpackningar</a:t>
            </a:r>
          </a:p>
          <a:p>
            <a:r>
              <a:rPr lang="sv-SE" dirty="0"/>
              <a:t>• Informera om vikten av att källsortera</a:t>
            </a:r>
          </a:p>
          <a:p>
            <a:r>
              <a:rPr lang="sv-SE" dirty="0"/>
              <a:t>• Sätt mål och minska egna inköp och användning av plast genom att prioritera, substituera och effektivisera</a:t>
            </a:r>
          </a:p>
          <a:p>
            <a:endParaRPr lang="sv-SE" dirty="0"/>
          </a:p>
        </p:txBody>
      </p:sp>
      <p:pic>
        <p:nvPicPr>
          <p:cNvPr id="5" name="Platshållare för bild 4">
            <a:extLst>
              <a:ext uri="{FF2B5EF4-FFF2-40B4-BE49-F238E27FC236}">
                <a16:creationId xmlns:a16="http://schemas.microsoft.com/office/drawing/2014/main" id="{4201CF1D-4931-2C47-A9A9-D137CF3C39F2}"/>
              </a:ext>
            </a:extLst>
          </p:cNvPr>
          <p:cNvPicPr>
            <a:picLocks noGrp="1" noChangeAspect="1"/>
          </p:cNvPicPr>
          <p:nvPr>
            <p:ph type="pic" sz="quarter" idx="12"/>
          </p:nvPr>
        </p:nvPicPr>
        <p:blipFill>
          <a:blip r:embed="rId2"/>
          <a:srcRect l="27186" r="27186"/>
          <a:stretch>
            <a:fillRect/>
          </a:stretch>
        </p:blipFill>
        <p:spPr>
          <a:prstGeom prst="rect">
            <a:avLst/>
          </a:prstGeom>
        </p:spPr>
      </p:pic>
    </p:spTree>
    <p:extLst>
      <p:ext uri="{BB962C8B-B14F-4D97-AF65-F5344CB8AC3E}">
        <p14:creationId xmlns:p14="http://schemas.microsoft.com/office/powerpoint/2010/main" val="87174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B3692-2ECF-C84B-9295-55E2C6CE4603}"/>
              </a:ext>
            </a:extLst>
          </p:cNvPr>
          <p:cNvSpPr>
            <a:spLocks noGrp="1"/>
          </p:cNvSpPr>
          <p:nvPr>
            <p:ph type="title"/>
          </p:nvPr>
        </p:nvSpPr>
        <p:spPr/>
        <p:txBody>
          <a:bodyPr/>
          <a:lstStyle/>
          <a:p>
            <a:r>
              <a:rPr lang="sv-SE" dirty="0"/>
              <a:t>Topp tre insatser - fastighetsägare</a:t>
            </a:r>
          </a:p>
        </p:txBody>
      </p:sp>
      <p:sp>
        <p:nvSpPr>
          <p:cNvPr id="3" name="Platshållare för text 2">
            <a:extLst>
              <a:ext uri="{FF2B5EF4-FFF2-40B4-BE49-F238E27FC236}">
                <a16:creationId xmlns:a16="http://schemas.microsoft.com/office/drawing/2014/main" id="{9449B2ED-6A9E-594E-B36E-5E4AB015B44B}"/>
              </a:ext>
            </a:extLst>
          </p:cNvPr>
          <p:cNvSpPr>
            <a:spLocks noGrp="1"/>
          </p:cNvSpPr>
          <p:nvPr>
            <p:ph type="body" sz="quarter" idx="11"/>
          </p:nvPr>
        </p:nvSpPr>
        <p:spPr/>
        <p:txBody>
          <a:bodyPr/>
          <a:lstStyle/>
          <a:p>
            <a:r>
              <a:rPr lang="sv-SE" dirty="0"/>
              <a:t>• Sätt mål och underlätta effektiv källsortering för boende och verksamheter</a:t>
            </a:r>
          </a:p>
          <a:p>
            <a:r>
              <a:rPr lang="sv-SE" dirty="0"/>
              <a:t>• Informera och återkoppla nyckeltal kring avfall. Samarbeta med kommunen och energibolag för att stärka och samordna budskap</a:t>
            </a:r>
          </a:p>
          <a:p>
            <a:r>
              <a:rPr lang="sv-SE" dirty="0"/>
              <a:t>• Sätt mål och gör insatser för att minska avfall från egna verksamheter vid renovering, nybyggnation och drift</a:t>
            </a:r>
          </a:p>
          <a:p>
            <a:endParaRPr lang="sv-SE" dirty="0"/>
          </a:p>
        </p:txBody>
      </p:sp>
      <p:pic>
        <p:nvPicPr>
          <p:cNvPr id="6" name="Platshållare för bild 5">
            <a:extLst>
              <a:ext uri="{FF2B5EF4-FFF2-40B4-BE49-F238E27FC236}">
                <a16:creationId xmlns:a16="http://schemas.microsoft.com/office/drawing/2014/main" id="{9D68D7D4-3499-1F49-816B-9106DBD8B78D}"/>
              </a:ext>
            </a:extLst>
          </p:cNvPr>
          <p:cNvPicPr>
            <a:picLocks noGrp="1" noChangeAspect="1"/>
          </p:cNvPicPr>
          <p:nvPr>
            <p:ph type="pic" sz="quarter" idx="12"/>
          </p:nvPr>
        </p:nvPicPr>
        <p:blipFill rotWithShape="1">
          <a:blip r:embed="rId2"/>
          <a:srcRect l="3510" r="25218"/>
          <a:stretch/>
        </p:blipFill>
        <p:spPr>
          <a:xfrm>
            <a:off x="7941734" y="1397530"/>
            <a:ext cx="3734330" cy="4258203"/>
          </a:xfrm>
          <a:prstGeom prst="rect">
            <a:avLst/>
          </a:prstGeom>
        </p:spPr>
      </p:pic>
    </p:spTree>
    <p:extLst>
      <p:ext uri="{BB962C8B-B14F-4D97-AF65-F5344CB8AC3E}">
        <p14:creationId xmlns:p14="http://schemas.microsoft.com/office/powerpoint/2010/main" val="3441527289"/>
      </p:ext>
    </p:extLst>
  </p:cSld>
  <p:clrMapOvr>
    <a:masterClrMapping/>
  </p:clrMapOvr>
</p:sld>
</file>

<file path=ppt/theme/theme1.xml><?xml version="1.0" encoding="utf-8"?>
<a:theme xmlns:a="http://schemas.openxmlformats.org/drawingml/2006/main" name="AvfallSverige-mall">
  <a:themeElements>
    <a:clrScheme name="Avfall Sverige">
      <a:dk1>
        <a:sysClr val="windowText" lastClr="000000"/>
      </a:dk1>
      <a:lt1>
        <a:sysClr val="window" lastClr="FFFFFF"/>
      </a:lt1>
      <a:dk2>
        <a:srgbClr val="007079"/>
      </a:dk2>
      <a:lt2>
        <a:srgbClr val="669C9F"/>
      </a:lt2>
      <a:accent1>
        <a:srgbClr val="004C73"/>
      </a:accent1>
      <a:accent2>
        <a:srgbClr val="51B8CF"/>
      </a:accent2>
      <a:accent3>
        <a:srgbClr val="9B064A"/>
      </a:accent3>
      <a:accent4>
        <a:srgbClr val="EC9C00"/>
      </a:accent4>
      <a:accent5>
        <a:srgbClr val="44A12B"/>
      </a:accent5>
      <a:accent6>
        <a:srgbClr val="CC003A"/>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pportpresentation-mall 190429" id="{B66FCBE3-748F-3C4D-8ABD-947A9AFB897E}" vid="{BA1568FF-1C9B-9F49-924E-93DC5DC385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AvfallSverige-mall</Template>
  <TotalTime>565</TotalTime>
  <Words>546</Words>
  <Application>Microsoft Macintosh PowerPoint</Application>
  <PresentationFormat>Bredbild</PresentationFormat>
  <Paragraphs>58</Paragraphs>
  <Slides>12</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Georgia</vt:lpstr>
      <vt:lpstr>AvfallSverige-mall</vt:lpstr>
      <vt:lpstr>Handbok för att minska plastavfall till energiåtervinning</vt:lpstr>
      <vt:lpstr>PowerPoint-presentation</vt:lpstr>
      <vt:lpstr>Bakgrund</vt:lpstr>
      <vt:lpstr>Handbokens syfte</vt:lpstr>
      <vt:lpstr>Rapportens innehåll</vt:lpstr>
      <vt:lpstr>Resultat</vt:lpstr>
      <vt:lpstr>Resultat forts.</vt:lpstr>
      <vt:lpstr>Topp tre insatser - kommuner</vt:lpstr>
      <vt:lpstr>Topp tre insatser - fastighetsägare</vt:lpstr>
      <vt:lpstr>Topp tre insatser - Energibolag</vt:lpstr>
      <vt:lpstr>Uppmaningar till andra aktörer</vt:lpstr>
      <vt:lpstr>Rapportinformation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Rapporttitel</dc:title>
  <dc:creator>Linn Andersson</dc:creator>
  <cp:lastModifiedBy>Jessica Christiansen</cp:lastModifiedBy>
  <cp:revision>5</cp:revision>
  <dcterms:created xsi:type="dcterms:W3CDTF">2022-03-11T09:32:50Z</dcterms:created>
  <dcterms:modified xsi:type="dcterms:W3CDTF">2022-04-12T12:40:27Z</dcterms:modified>
</cp:coreProperties>
</file>