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4" r:id="rId5"/>
    <p:sldId id="265" r:id="rId6"/>
    <p:sldId id="266" r:id="rId7"/>
    <p:sldId id="2147469041" r:id="rId8"/>
    <p:sldId id="2147469039" r:id="rId9"/>
    <p:sldId id="2147469038" r:id="rId10"/>
    <p:sldId id="2147469042" r:id="rId11"/>
    <p:sldId id="268" r:id="rId12"/>
    <p:sldId id="26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79"/>
    <a:srgbClr val="E6E6E6"/>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91408"/>
  </p:normalViewPr>
  <p:slideViewPr>
    <p:cSldViewPr snapToGrid="0">
      <p:cViewPr varScale="1">
        <p:scale>
          <a:sx n="112" d="100"/>
          <a:sy n="112" d="100"/>
        </p:scale>
        <p:origin x="4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38EEB-C084-4FD6-ABEE-19E94F651439}"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EC689195-B43F-4FBE-AC5A-B783B7735718}">
      <dgm:prSet/>
      <dgm:spPr/>
      <dgm:t>
        <a:bodyPr/>
        <a:lstStyle/>
        <a:p>
          <a:r>
            <a:rPr lang="sv-SE" b="1"/>
            <a:t>Formulera syfte</a:t>
          </a:r>
          <a:endParaRPr lang="sv-SE" dirty="0"/>
        </a:p>
      </dgm:t>
    </dgm:pt>
    <dgm:pt modelId="{76ADFD20-DBE0-46E3-90FF-FC53E3917715}" type="parTrans" cxnId="{A3675A58-A7AF-4ECD-801B-559DCF1C74BC}">
      <dgm:prSet/>
      <dgm:spPr/>
      <dgm:t>
        <a:bodyPr/>
        <a:lstStyle/>
        <a:p>
          <a:endParaRPr lang="en-US"/>
        </a:p>
      </dgm:t>
    </dgm:pt>
    <dgm:pt modelId="{6F1C4EB5-A17F-4482-B0F7-0C27C9553EBE}" type="sibTrans" cxnId="{A3675A58-A7AF-4ECD-801B-559DCF1C74BC}">
      <dgm:prSet/>
      <dgm:spPr/>
      <dgm:t>
        <a:bodyPr/>
        <a:lstStyle/>
        <a:p>
          <a:endParaRPr lang="en-US"/>
        </a:p>
      </dgm:t>
    </dgm:pt>
    <dgm:pt modelId="{4EC04581-3FA6-432B-B60C-A7AECBA99DC1}">
      <dgm:prSet/>
      <dgm:spPr/>
      <dgm:t>
        <a:bodyPr/>
        <a:lstStyle/>
        <a:p>
          <a:pPr algn="ctr"/>
          <a:r>
            <a:rPr lang="sv-SE" b="1"/>
            <a:t>Sätt mål</a:t>
          </a:r>
          <a:endParaRPr lang="sv-SE" dirty="0"/>
        </a:p>
      </dgm:t>
    </dgm:pt>
    <dgm:pt modelId="{0F25489F-2AF3-4403-8E60-9585E9BD2608}" type="parTrans" cxnId="{40DFE2BA-ACB2-41C4-BB14-5EB0EB6217DD}">
      <dgm:prSet/>
      <dgm:spPr/>
      <dgm:t>
        <a:bodyPr/>
        <a:lstStyle/>
        <a:p>
          <a:endParaRPr lang="en-US"/>
        </a:p>
      </dgm:t>
    </dgm:pt>
    <dgm:pt modelId="{DCA7A259-7F96-48A0-9A0E-3DBCF7E2BA76}" type="sibTrans" cxnId="{40DFE2BA-ACB2-41C4-BB14-5EB0EB6217DD}">
      <dgm:prSet/>
      <dgm:spPr/>
      <dgm:t>
        <a:bodyPr/>
        <a:lstStyle/>
        <a:p>
          <a:endParaRPr lang="en-US"/>
        </a:p>
      </dgm:t>
    </dgm:pt>
    <dgm:pt modelId="{C431F930-B1E9-4DC9-B24A-2E182222BDE0}">
      <dgm:prSet/>
      <dgm:spPr/>
      <dgm:t>
        <a:bodyPr/>
        <a:lstStyle/>
        <a:p>
          <a:pPr algn="ctr"/>
          <a:r>
            <a:rPr lang="sv-SE" b="1"/>
            <a:t>Skapa strategi</a:t>
          </a:r>
          <a:endParaRPr lang="sv-SE" dirty="0"/>
        </a:p>
      </dgm:t>
    </dgm:pt>
    <dgm:pt modelId="{E615E769-6D8B-44EC-9780-E0B6789BB297}" type="parTrans" cxnId="{43A62BA9-91F8-41C8-A427-AADD18B2CF28}">
      <dgm:prSet/>
      <dgm:spPr/>
      <dgm:t>
        <a:bodyPr/>
        <a:lstStyle/>
        <a:p>
          <a:endParaRPr lang="en-US"/>
        </a:p>
      </dgm:t>
    </dgm:pt>
    <dgm:pt modelId="{CF4D8672-68F1-42E3-A21E-ECD6C6B29F40}" type="sibTrans" cxnId="{43A62BA9-91F8-41C8-A427-AADD18B2CF28}">
      <dgm:prSet/>
      <dgm:spPr/>
      <dgm:t>
        <a:bodyPr/>
        <a:lstStyle/>
        <a:p>
          <a:endParaRPr lang="en-US"/>
        </a:p>
      </dgm:t>
    </dgm:pt>
    <dgm:pt modelId="{B74B5A15-2461-482C-B76A-08F13F4B4E94}">
      <dgm:prSet/>
      <dgm:spPr/>
      <dgm:t>
        <a:bodyPr/>
        <a:lstStyle/>
        <a:p>
          <a:pPr algn="ctr"/>
          <a:r>
            <a:rPr lang="sv-SE"/>
            <a:t>Målgrupp, budskap, kanaler</a:t>
          </a:r>
          <a:endParaRPr lang="sv-SE" dirty="0"/>
        </a:p>
      </dgm:t>
    </dgm:pt>
    <dgm:pt modelId="{492BA479-6576-4A2E-AB7E-132C53DF2D23}" type="parTrans" cxnId="{7AC1481C-4373-46FD-AE2D-57D81EB334DA}">
      <dgm:prSet/>
      <dgm:spPr/>
      <dgm:t>
        <a:bodyPr/>
        <a:lstStyle/>
        <a:p>
          <a:endParaRPr lang="en-US"/>
        </a:p>
      </dgm:t>
    </dgm:pt>
    <dgm:pt modelId="{11A5B32D-4FFD-4B15-A525-4C659DBFB034}" type="sibTrans" cxnId="{7AC1481C-4373-46FD-AE2D-57D81EB334DA}">
      <dgm:prSet/>
      <dgm:spPr/>
      <dgm:t>
        <a:bodyPr/>
        <a:lstStyle/>
        <a:p>
          <a:endParaRPr lang="en-US"/>
        </a:p>
      </dgm:t>
    </dgm:pt>
    <dgm:pt modelId="{01245586-752F-4733-94E5-935162DDB7D9}">
      <dgm:prSet/>
      <dgm:spPr/>
      <dgm:t>
        <a:bodyPr/>
        <a:lstStyle/>
        <a:p>
          <a:r>
            <a:rPr lang="sv-SE" b="1"/>
            <a:t>Budgetera</a:t>
          </a:r>
          <a:endParaRPr lang="sv-SE" dirty="0"/>
        </a:p>
      </dgm:t>
    </dgm:pt>
    <dgm:pt modelId="{087C2286-3375-4C25-8B9F-A035ADF52064}" type="parTrans" cxnId="{8E18BCFB-60DD-45FA-92B2-F8709C25909A}">
      <dgm:prSet/>
      <dgm:spPr/>
      <dgm:t>
        <a:bodyPr/>
        <a:lstStyle/>
        <a:p>
          <a:endParaRPr lang="en-US"/>
        </a:p>
      </dgm:t>
    </dgm:pt>
    <dgm:pt modelId="{BADC0C3F-978B-4DC4-9AEB-7D8062544CAD}" type="sibTrans" cxnId="{8E18BCFB-60DD-45FA-92B2-F8709C25909A}">
      <dgm:prSet/>
      <dgm:spPr/>
      <dgm:t>
        <a:bodyPr/>
        <a:lstStyle/>
        <a:p>
          <a:endParaRPr lang="en-US"/>
        </a:p>
      </dgm:t>
    </dgm:pt>
    <dgm:pt modelId="{25CD6B1B-762C-41E0-AFD2-42B627C1FC03}">
      <dgm:prSet/>
      <dgm:spPr/>
      <dgm:t>
        <a:bodyPr/>
        <a:lstStyle/>
        <a:p>
          <a:r>
            <a:rPr lang="sv-SE" b="1"/>
            <a:t>Fastställ tid- och aktivitetsplan</a:t>
          </a:r>
          <a:endParaRPr lang="sv-SE" dirty="0"/>
        </a:p>
      </dgm:t>
    </dgm:pt>
    <dgm:pt modelId="{B6B34424-A4AC-4FF8-880C-46F671D6C1B3}" type="parTrans" cxnId="{2FB5B5B8-699E-4F69-A1A9-9781C9A2CF8E}">
      <dgm:prSet/>
      <dgm:spPr/>
      <dgm:t>
        <a:bodyPr/>
        <a:lstStyle/>
        <a:p>
          <a:endParaRPr lang="en-US"/>
        </a:p>
      </dgm:t>
    </dgm:pt>
    <dgm:pt modelId="{2B8199E3-CAD9-4AB3-96BB-D97A3444E99D}" type="sibTrans" cxnId="{2FB5B5B8-699E-4F69-A1A9-9781C9A2CF8E}">
      <dgm:prSet/>
      <dgm:spPr/>
      <dgm:t>
        <a:bodyPr/>
        <a:lstStyle/>
        <a:p>
          <a:endParaRPr lang="en-US"/>
        </a:p>
      </dgm:t>
    </dgm:pt>
    <dgm:pt modelId="{6FE7C465-7A55-4ECC-BE4E-1FCFC649551C}">
      <dgm:prSet/>
      <dgm:spPr/>
      <dgm:t>
        <a:bodyPr/>
        <a:lstStyle/>
        <a:p>
          <a:r>
            <a:rPr lang="sv-SE" b="1"/>
            <a:t>Mät och utvärdera</a:t>
          </a:r>
          <a:endParaRPr lang="sv-SE" dirty="0"/>
        </a:p>
      </dgm:t>
    </dgm:pt>
    <dgm:pt modelId="{F3B229D2-A0FA-4800-B33A-B1003AEAD6EF}" type="parTrans" cxnId="{21B1D495-7837-4E9D-9F93-52017D156B9F}">
      <dgm:prSet/>
      <dgm:spPr/>
      <dgm:t>
        <a:bodyPr/>
        <a:lstStyle/>
        <a:p>
          <a:endParaRPr lang="en-US"/>
        </a:p>
      </dgm:t>
    </dgm:pt>
    <dgm:pt modelId="{A4291F15-DF06-4321-BE1E-582BA6D9FADA}" type="sibTrans" cxnId="{21B1D495-7837-4E9D-9F93-52017D156B9F}">
      <dgm:prSet/>
      <dgm:spPr/>
      <dgm:t>
        <a:bodyPr/>
        <a:lstStyle/>
        <a:p>
          <a:endParaRPr lang="en-US"/>
        </a:p>
      </dgm:t>
    </dgm:pt>
    <dgm:pt modelId="{B6AEBE6A-DAF7-460C-9D0C-0C5B5145BA24}">
      <dgm:prSet/>
      <dgm:spPr/>
      <dgm:t>
        <a:bodyPr/>
        <a:lstStyle/>
        <a:p>
          <a:pPr algn="ctr"/>
          <a:r>
            <a:rPr lang="sv-SE"/>
            <a:t>Kunskap, attityd, beteende</a:t>
          </a:r>
          <a:endParaRPr lang="sv-SE" dirty="0"/>
        </a:p>
      </dgm:t>
    </dgm:pt>
    <dgm:pt modelId="{60D9BA0B-2EC7-4641-AE81-4A244C1BFCFE}" type="sibTrans" cxnId="{064ED1C7-F2C2-4969-ACF7-D39EBD393FC0}">
      <dgm:prSet/>
      <dgm:spPr/>
      <dgm:t>
        <a:bodyPr/>
        <a:lstStyle/>
        <a:p>
          <a:endParaRPr lang="en-US"/>
        </a:p>
      </dgm:t>
    </dgm:pt>
    <dgm:pt modelId="{FC5477C6-52E7-421F-A6E9-2DDB08CDE77C}" type="parTrans" cxnId="{064ED1C7-F2C2-4969-ACF7-D39EBD393FC0}">
      <dgm:prSet/>
      <dgm:spPr/>
      <dgm:t>
        <a:bodyPr/>
        <a:lstStyle/>
        <a:p>
          <a:endParaRPr lang="en-US"/>
        </a:p>
      </dgm:t>
    </dgm:pt>
    <dgm:pt modelId="{24DA7DFE-8E3F-443C-8FC9-6D9A0F67721E}" type="pres">
      <dgm:prSet presAssocID="{AB038EEB-C084-4FD6-ABEE-19E94F651439}" presName="Name0" presStyleCnt="0">
        <dgm:presLayoutVars>
          <dgm:dir/>
          <dgm:resizeHandles val="exact"/>
        </dgm:presLayoutVars>
      </dgm:prSet>
      <dgm:spPr/>
    </dgm:pt>
    <dgm:pt modelId="{3CA326A1-90C8-4475-9C84-7BCC17D0ACF8}" type="pres">
      <dgm:prSet presAssocID="{EC689195-B43F-4FBE-AC5A-B783B7735718}" presName="node" presStyleLbl="node1" presStyleIdx="0" presStyleCnt="6" custLinFactNeighborX="2358" custLinFactNeighborY="-1310">
        <dgm:presLayoutVars>
          <dgm:bulletEnabled val="1"/>
        </dgm:presLayoutVars>
      </dgm:prSet>
      <dgm:spPr/>
    </dgm:pt>
    <dgm:pt modelId="{67482CF1-5BFB-4455-9076-ADDB76A579D0}" type="pres">
      <dgm:prSet presAssocID="{6F1C4EB5-A17F-4482-B0F7-0C27C9553EBE}" presName="sibTrans" presStyleLbl="sibTrans1D1" presStyleIdx="0" presStyleCnt="5"/>
      <dgm:spPr/>
    </dgm:pt>
    <dgm:pt modelId="{3435307D-A3B2-4138-B451-5BC6AEE809D2}" type="pres">
      <dgm:prSet presAssocID="{6F1C4EB5-A17F-4482-B0F7-0C27C9553EBE}" presName="connectorText" presStyleLbl="sibTrans1D1" presStyleIdx="0" presStyleCnt="5"/>
      <dgm:spPr/>
    </dgm:pt>
    <dgm:pt modelId="{1E5C8F70-3884-4AFC-BE8C-7D759AEEDC34}" type="pres">
      <dgm:prSet presAssocID="{4EC04581-3FA6-432B-B60C-A7AECBA99DC1}" presName="node" presStyleLbl="node1" presStyleIdx="1" presStyleCnt="6">
        <dgm:presLayoutVars>
          <dgm:bulletEnabled val="1"/>
        </dgm:presLayoutVars>
      </dgm:prSet>
      <dgm:spPr/>
    </dgm:pt>
    <dgm:pt modelId="{E8BF6513-3F99-482B-8060-0398B8BE548C}" type="pres">
      <dgm:prSet presAssocID="{DCA7A259-7F96-48A0-9A0E-3DBCF7E2BA76}" presName="sibTrans" presStyleLbl="sibTrans1D1" presStyleIdx="1" presStyleCnt="5"/>
      <dgm:spPr/>
    </dgm:pt>
    <dgm:pt modelId="{CFBD199C-8F58-4AEE-992A-272F3F1793FD}" type="pres">
      <dgm:prSet presAssocID="{DCA7A259-7F96-48A0-9A0E-3DBCF7E2BA76}" presName="connectorText" presStyleLbl="sibTrans1D1" presStyleIdx="1" presStyleCnt="5"/>
      <dgm:spPr/>
    </dgm:pt>
    <dgm:pt modelId="{380F8054-1D44-49CB-9F41-B0C7D1020252}" type="pres">
      <dgm:prSet presAssocID="{C431F930-B1E9-4DC9-B24A-2E182222BDE0}" presName="node" presStyleLbl="node1" presStyleIdx="2" presStyleCnt="6">
        <dgm:presLayoutVars>
          <dgm:bulletEnabled val="1"/>
        </dgm:presLayoutVars>
      </dgm:prSet>
      <dgm:spPr/>
    </dgm:pt>
    <dgm:pt modelId="{7E0EF6CB-1CB7-4D79-A415-90016961AA64}" type="pres">
      <dgm:prSet presAssocID="{CF4D8672-68F1-42E3-A21E-ECD6C6B29F40}" presName="sibTrans" presStyleLbl="sibTrans1D1" presStyleIdx="2" presStyleCnt="5"/>
      <dgm:spPr/>
    </dgm:pt>
    <dgm:pt modelId="{975F8A37-3530-4299-9AD9-6DF650686C18}" type="pres">
      <dgm:prSet presAssocID="{CF4D8672-68F1-42E3-A21E-ECD6C6B29F40}" presName="connectorText" presStyleLbl="sibTrans1D1" presStyleIdx="2" presStyleCnt="5"/>
      <dgm:spPr/>
    </dgm:pt>
    <dgm:pt modelId="{97F583FC-E7A8-4BB5-AD50-BCEA34AD5846}" type="pres">
      <dgm:prSet presAssocID="{01245586-752F-4733-94E5-935162DDB7D9}" presName="node" presStyleLbl="node1" presStyleIdx="3" presStyleCnt="6">
        <dgm:presLayoutVars>
          <dgm:bulletEnabled val="1"/>
        </dgm:presLayoutVars>
      </dgm:prSet>
      <dgm:spPr/>
    </dgm:pt>
    <dgm:pt modelId="{D26A1A9C-5B24-4138-9307-DFC01D32462E}" type="pres">
      <dgm:prSet presAssocID="{BADC0C3F-978B-4DC4-9AEB-7D8062544CAD}" presName="sibTrans" presStyleLbl="sibTrans1D1" presStyleIdx="3" presStyleCnt="5"/>
      <dgm:spPr/>
    </dgm:pt>
    <dgm:pt modelId="{64778E94-70E8-458B-BE3B-E70C0874CE0C}" type="pres">
      <dgm:prSet presAssocID="{BADC0C3F-978B-4DC4-9AEB-7D8062544CAD}" presName="connectorText" presStyleLbl="sibTrans1D1" presStyleIdx="3" presStyleCnt="5"/>
      <dgm:spPr/>
    </dgm:pt>
    <dgm:pt modelId="{9B97263D-EFF5-4215-9CDD-0E9BD8CC1037}" type="pres">
      <dgm:prSet presAssocID="{25CD6B1B-762C-41E0-AFD2-42B627C1FC03}" presName="node" presStyleLbl="node1" presStyleIdx="4" presStyleCnt="6">
        <dgm:presLayoutVars>
          <dgm:bulletEnabled val="1"/>
        </dgm:presLayoutVars>
      </dgm:prSet>
      <dgm:spPr/>
    </dgm:pt>
    <dgm:pt modelId="{158FACC1-C669-4CF0-8F24-F37719273C32}" type="pres">
      <dgm:prSet presAssocID="{2B8199E3-CAD9-4AB3-96BB-D97A3444E99D}" presName="sibTrans" presStyleLbl="sibTrans1D1" presStyleIdx="4" presStyleCnt="5"/>
      <dgm:spPr/>
    </dgm:pt>
    <dgm:pt modelId="{B1CE92EE-A6BB-4363-AD66-FBF4797CF1B8}" type="pres">
      <dgm:prSet presAssocID="{2B8199E3-CAD9-4AB3-96BB-D97A3444E99D}" presName="connectorText" presStyleLbl="sibTrans1D1" presStyleIdx="4" presStyleCnt="5"/>
      <dgm:spPr/>
    </dgm:pt>
    <dgm:pt modelId="{A571D96F-B716-4B1D-8750-7A695CAF57EF}" type="pres">
      <dgm:prSet presAssocID="{6FE7C465-7A55-4ECC-BE4E-1FCFC649551C}" presName="node" presStyleLbl="node1" presStyleIdx="5" presStyleCnt="6">
        <dgm:presLayoutVars>
          <dgm:bulletEnabled val="1"/>
        </dgm:presLayoutVars>
      </dgm:prSet>
      <dgm:spPr/>
    </dgm:pt>
  </dgm:ptLst>
  <dgm:cxnLst>
    <dgm:cxn modelId="{9EBF9904-0CB3-4C11-9FCA-EE38CAAC6DB5}" type="presOf" srcId="{C431F930-B1E9-4DC9-B24A-2E182222BDE0}" destId="{380F8054-1D44-49CB-9F41-B0C7D1020252}" srcOrd="0" destOrd="0" presId="urn:microsoft.com/office/officeart/2016/7/layout/RepeatingBendingProcessNew"/>
    <dgm:cxn modelId="{D54F360F-CD78-4DE1-A514-BA011F0BBCD0}" type="presOf" srcId="{BADC0C3F-978B-4DC4-9AEB-7D8062544CAD}" destId="{D26A1A9C-5B24-4138-9307-DFC01D32462E}" srcOrd="0" destOrd="0" presId="urn:microsoft.com/office/officeart/2016/7/layout/RepeatingBendingProcessNew"/>
    <dgm:cxn modelId="{E22E6817-39D4-4B9C-A494-E8799DC75EA5}" type="presOf" srcId="{DCA7A259-7F96-48A0-9A0E-3DBCF7E2BA76}" destId="{CFBD199C-8F58-4AEE-992A-272F3F1793FD}" srcOrd="1" destOrd="0" presId="urn:microsoft.com/office/officeart/2016/7/layout/RepeatingBendingProcessNew"/>
    <dgm:cxn modelId="{7AC1481C-4373-46FD-AE2D-57D81EB334DA}" srcId="{C431F930-B1E9-4DC9-B24A-2E182222BDE0}" destId="{B74B5A15-2461-482C-B76A-08F13F4B4E94}" srcOrd="0" destOrd="0" parTransId="{492BA479-6576-4A2E-AB7E-132C53DF2D23}" sibTransId="{11A5B32D-4FFD-4B15-A525-4C659DBFB034}"/>
    <dgm:cxn modelId="{84663F25-9B20-4531-A69D-3AFD17E6552D}" type="presOf" srcId="{2B8199E3-CAD9-4AB3-96BB-D97A3444E99D}" destId="{B1CE92EE-A6BB-4363-AD66-FBF4797CF1B8}" srcOrd="1" destOrd="0" presId="urn:microsoft.com/office/officeart/2016/7/layout/RepeatingBendingProcessNew"/>
    <dgm:cxn modelId="{6BE1C548-441D-438A-9386-75F385170562}" type="presOf" srcId="{6F1C4EB5-A17F-4482-B0F7-0C27C9553EBE}" destId="{67482CF1-5BFB-4455-9076-ADDB76A579D0}" srcOrd="0" destOrd="0" presId="urn:microsoft.com/office/officeart/2016/7/layout/RepeatingBendingProcessNew"/>
    <dgm:cxn modelId="{B3B9DB57-284A-45D4-8B56-51961E7A46DC}" type="presOf" srcId="{6F1C4EB5-A17F-4482-B0F7-0C27C9553EBE}" destId="{3435307D-A3B2-4138-B451-5BC6AEE809D2}" srcOrd="1" destOrd="0" presId="urn:microsoft.com/office/officeart/2016/7/layout/RepeatingBendingProcessNew"/>
    <dgm:cxn modelId="{A3675A58-A7AF-4ECD-801B-559DCF1C74BC}" srcId="{AB038EEB-C084-4FD6-ABEE-19E94F651439}" destId="{EC689195-B43F-4FBE-AC5A-B783B7735718}" srcOrd="0" destOrd="0" parTransId="{76ADFD20-DBE0-46E3-90FF-FC53E3917715}" sibTransId="{6F1C4EB5-A17F-4482-B0F7-0C27C9553EBE}"/>
    <dgm:cxn modelId="{991D2564-D264-4FA1-B0EB-2F99BD1BC9AA}" type="presOf" srcId="{01245586-752F-4733-94E5-935162DDB7D9}" destId="{97F583FC-E7A8-4BB5-AD50-BCEA34AD5846}" srcOrd="0" destOrd="0" presId="urn:microsoft.com/office/officeart/2016/7/layout/RepeatingBendingProcessNew"/>
    <dgm:cxn modelId="{DC4C636A-94DC-45EA-AACF-BD7C9AD3638B}" type="presOf" srcId="{6FE7C465-7A55-4ECC-BE4E-1FCFC649551C}" destId="{A571D96F-B716-4B1D-8750-7A695CAF57EF}" srcOrd="0" destOrd="0" presId="urn:microsoft.com/office/officeart/2016/7/layout/RepeatingBendingProcessNew"/>
    <dgm:cxn modelId="{31E8378C-2B6C-4E1B-A54B-9C920654BA9F}" type="presOf" srcId="{BADC0C3F-978B-4DC4-9AEB-7D8062544CAD}" destId="{64778E94-70E8-458B-BE3B-E70C0874CE0C}" srcOrd="1" destOrd="0" presId="urn:microsoft.com/office/officeart/2016/7/layout/RepeatingBendingProcessNew"/>
    <dgm:cxn modelId="{21B1D495-7837-4E9D-9F93-52017D156B9F}" srcId="{AB038EEB-C084-4FD6-ABEE-19E94F651439}" destId="{6FE7C465-7A55-4ECC-BE4E-1FCFC649551C}" srcOrd="5" destOrd="0" parTransId="{F3B229D2-A0FA-4800-B33A-B1003AEAD6EF}" sibTransId="{A4291F15-DF06-4321-BE1E-582BA6D9FADA}"/>
    <dgm:cxn modelId="{419B3096-0720-4E65-A0F8-07AB92EC75A2}" type="presOf" srcId="{AB038EEB-C084-4FD6-ABEE-19E94F651439}" destId="{24DA7DFE-8E3F-443C-8FC9-6D9A0F67721E}" srcOrd="0" destOrd="0" presId="urn:microsoft.com/office/officeart/2016/7/layout/RepeatingBendingProcessNew"/>
    <dgm:cxn modelId="{43A62BA9-91F8-41C8-A427-AADD18B2CF28}" srcId="{AB038EEB-C084-4FD6-ABEE-19E94F651439}" destId="{C431F930-B1E9-4DC9-B24A-2E182222BDE0}" srcOrd="2" destOrd="0" parTransId="{E615E769-6D8B-44EC-9780-E0B6789BB297}" sibTransId="{CF4D8672-68F1-42E3-A21E-ECD6C6B29F40}"/>
    <dgm:cxn modelId="{E0A2A6B0-BC83-4DE3-9D00-C10A2974EF1D}" type="presOf" srcId="{EC689195-B43F-4FBE-AC5A-B783B7735718}" destId="{3CA326A1-90C8-4475-9C84-7BCC17D0ACF8}" srcOrd="0" destOrd="0" presId="urn:microsoft.com/office/officeart/2016/7/layout/RepeatingBendingProcessNew"/>
    <dgm:cxn modelId="{2FB5B5B8-699E-4F69-A1A9-9781C9A2CF8E}" srcId="{AB038EEB-C084-4FD6-ABEE-19E94F651439}" destId="{25CD6B1B-762C-41E0-AFD2-42B627C1FC03}" srcOrd="4" destOrd="0" parTransId="{B6B34424-A4AC-4FF8-880C-46F671D6C1B3}" sibTransId="{2B8199E3-CAD9-4AB3-96BB-D97A3444E99D}"/>
    <dgm:cxn modelId="{40DFE2BA-ACB2-41C4-BB14-5EB0EB6217DD}" srcId="{AB038EEB-C084-4FD6-ABEE-19E94F651439}" destId="{4EC04581-3FA6-432B-B60C-A7AECBA99DC1}" srcOrd="1" destOrd="0" parTransId="{0F25489F-2AF3-4403-8E60-9585E9BD2608}" sibTransId="{DCA7A259-7F96-48A0-9A0E-3DBCF7E2BA76}"/>
    <dgm:cxn modelId="{16D2D7BF-4D31-409C-915C-605E3B82986D}" type="presOf" srcId="{2B8199E3-CAD9-4AB3-96BB-D97A3444E99D}" destId="{158FACC1-C669-4CF0-8F24-F37719273C32}" srcOrd="0" destOrd="0" presId="urn:microsoft.com/office/officeart/2016/7/layout/RepeatingBendingProcessNew"/>
    <dgm:cxn modelId="{064ED1C7-F2C2-4969-ACF7-D39EBD393FC0}" srcId="{4EC04581-3FA6-432B-B60C-A7AECBA99DC1}" destId="{B6AEBE6A-DAF7-460C-9D0C-0C5B5145BA24}" srcOrd="0" destOrd="0" parTransId="{FC5477C6-52E7-421F-A6E9-2DDB08CDE77C}" sibTransId="{60D9BA0B-2EC7-4641-AE81-4A244C1BFCFE}"/>
    <dgm:cxn modelId="{6E2C91CA-9E89-49B5-824A-70D3060E936F}" type="presOf" srcId="{4EC04581-3FA6-432B-B60C-A7AECBA99DC1}" destId="{1E5C8F70-3884-4AFC-BE8C-7D759AEEDC34}" srcOrd="0" destOrd="0" presId="urn:microsoft.com/office/officeart/2016/7/layout/RepeatingBendingProcessNew"/>
    <dgm:cxn modelId="{133395CF-3BF6-4E16-8C71-FB32FF63C1EC}" type="presOf" srcId="{CF4D8672-68F1-42E3-A21E-ECD6C6B29F40}" destId="{7E0EF6CB-1CB7-4D79-A415-90016961AA64}" srcOrd="0" destOrd="0" presId="urn:microsoft.com/office/officeart/2016/7/layout/RepeatingBendingProcessNew"/>
    <dgm:cxn modelId="{8DD592D2-0173-4A4F-8342-74E002F61AD8}" type="presOf" srcId="{CF4D8672-68F1-42E3-A21E-ECD6C6B29F40}" destId="{975F8A37-3530-4299-9AD9-6DF650686C18}" srcOrd="1" destOrd="0" presId="urn:microsoft.com/office/officeart/2016/7/layout/RepeatingBendingProcessNew"/>
    <dgm:cxn modelId="{673D54DA-38DA-4228-9CA8-64923A29CD89}" type="presOf" srcId="{B6AEBE6A-DAF7-460C-9D0C-0C5B5145BA24}" destId="{1E5C8F70-3884-4AFC-BE8C-7D759AEEDC34}" srcOrd="0" destOrd="1" presId="urn:microsoft.com/office/officeart/2016/7/layout/RepeatingBendingProcessNew"/>
    <dgm:cxn modelId="{7AED60DC-FCC0-469E-A917-5784F2C9FE2F}" type="presOf" srcId="{B74B5A15-2461-482C-B76A-08F13F4B4E94}" destId="{380F8054-1D44-49CB-9F41-B0C7D1020252}" srcOrd="0" destOrd="1" presId="urn:microsoft.com/office/officeart/2016/7/layout/RepeatingBendingProcessNew"/>
    <dgm:cxn modelId="{0ED195F5-352B-4AC5-8F0E-C8E73D9ADDD7}" type="presOf" srcId="{DCA7A259-7F96-48A0-9A0E-3DBCF7E2BA76}" destId="{E8BF6513-3F99-482B-8060-0398B8BE548C}" srcOrd="0" destOrd="0" presId="urn:microsoft.com/office/officeart/2016/7/layout/RepeatingBendingProcessNew"/>
    <dgm:cxn modelId="{FE7F93F9-60F7-42B9-9981-6F0906052C29}" type="presOf" srcId="{25CD6B1B-762C-41E0-AFD2-42B627C1FC03}" destId="{9B97263D-EFF5-4215-9CDD-0E9BD8CC1037}" srcOrd="0" destOrd="0" presId="urn:microsoft.com/office/officeart/2016/7/layout/RepeatingBendingProcessNew"/>
    <dgm:cxn modelId="{8E18BCFB-60DD-45FA-92B2-F8709C25909A}" srcId="{AB038EEB-C084-4FD6-ABEE-19E94F651439}" destId="{01245586-752F-4733-94E5-935162DDB7D9}" srcOrd="3" destOrd="0" parTransId="{087C2286-3375-4C25-8B9F-A035ADF52064}" sibTransId="{BADC0C3F-978B-4DC4-9AEB-7D8062544CAD}"/>
    <dgm:cxn modelId="{588EC6C1-4482-4367-AEC7-5BE6305AB3A1}" type="presParOf" srcId="{24DA7DFE-8E3F-443C-8FC9-6D9A0F67721E}" destId="{3CA326A1-90C8-4475-9C84-7BCC17D0ACF8}" srcOrd="0" destOrd="0" presId="urn:microsoft.com/office/officeart/2016/7/layout/RepeatingBendingProcessNew"/>
    <dgm:cxn modelId="{DD68EDAD-FECD-4F83-A080-9A0FB0C8555C}" type="presParOf" srcId="{24DA7DFE-8E3F-443C-8FC9-6D9A0F67721E}" destId="{67482CF1-5BFB-4455-9076-ADDB76A579D0}" srcOrd="1" destOrd="0" presId="urn:microsoft.com/office/officeart/2016/7/layout/RepeatingBendingProcessNew"/>
    <dgm:cxn modelId="{22BB07D3-2227-408B-A74B-BA8C999932D3}" type="presParOf" srcId="{67482CF1-5BFB-4455-9076-ADDB76A579D0}" destId="{3435307D-A3B2-4138-B451-5BC6AEE809D2}" srcOrd="0" destOrd="0" presId="urn:microsoft.com/office/officeart/2016/7/layout/RepeatingBendingProcessNew"/>
    <dgm:cxn modelId="{AB134E7A-19BA-4FAF-BD9F-904A394904B4}" type="presParOf" srcId="{24DA7DFE-8E3F-443C-8FC9-6D9A0F67721E}" destId="{1E5C8F70-3884-4AFC-BE8C-7D759AEEDC34}" srcOrd="2" destOrd="0" presId="urn:microsoft.com/office/officeart/2016/7/layout/RepeatingBendingProcessNew"/>
    <dgm:cxn modelId="{383E6654-7B3A-47B7-9E8E-1E1EBF1F54B9}" type="presParOf" srcId="{24DA7DFE-8E3F-443C-8FC9-6D9A0F67721E}" destId="{E8BF6513-3F99-482B-8060-0398B8BE548C}" srcOrd="3" destOrd="0" presId="urn:microsoft.com/office/officeart/2016/7/layout/RepeatingBendingProcessNew"/>
    <dgm:cxn modelId="{839449E0-AC53-40FE-9B9E-F2F3A56D5C2A}" type="presParOf" srcId="{E8BF6513-3F99-482B-8060-0398B8BE548C}" destId="{CFBD199C-8F58-4AEE-992A-272F3F1793FD}" srcOrd="0" destOrd="0" presId="urn:microsoft.com/office/officeart/2016/7/layout/RepeatingBendingProcessNew"/>
    <dgm:cxn modelId="{F063D205-38FD-4B06-B77D-DECA167AB665}" type="presParOf" srcId="{24DA7DFE-8E3F-443C-8FC9-6D9A0F67721E}" destId="{380F8054-1D44-49CB-9F41-B0C7D1020252}" srcOrd="4" destOrd="0" presId="urn:microsoft.com/office/officeart/2016/7/layout/RepeatingBendingProcessNew"/>
    <dgm:cxn modelId="{51EB7567-0446-4841-8ED3-66047D661A04}" type="presParOf" srcId="{24DA7DFE-8E3F-443C-8FC9-6D9A0F67721E}" destId="{7E0EF6CB-1CB7-4D79-A415-90016961AA64}" srcOrd="5" destOrd="0" presId="urn:microsoft.com/office/officeart/2016/7/layout/RepeatingBendingProcessNew"/>
    <dgm:cxn modelId="{0914633C-45A1-4382-AE28-3B79DDFB7259}" type="presParOf" srcId="{7E0EF6CB-1CB7-4D79-A415-90016961AA64}" destId="{975F8A37-3530-4299-9AD9-6DF650686C18}" srcOrd="0" destOrd="0" presId="urn:microsoft.com/office/officeart/2016/7/layout/RepeatingBendingProcessNew"/>
    <dgm:cxn modelId="{B879FBC5-EE1C-42BA-83A4-0BF905273CC2}" type="presParOf" srcId="{24DA7DFE-8E3F-443C-8FC9-6D9A0F67721E}" destId="{97F583FC-E7A8-4BB5-AD50-BCEA34AD5846}" srcOrd="6" destOrd="0" presId="urn:microsoft.com/office/officeart/2016/7/layout/RepeatingBendingProcessNew"/>
    <dgm:cxn modelId="{FB81DE26-1000-4DD5-AABA-99B79BE28AA2}" type="presParOf" srcId="{24DA7DFE-8E3F-443C-8FC9-6D9A0F67721E}" destId="{D26A1A9C-5B24-4138-9307-DFC01D32462E}" srcOrd="7" destOrd="0" presId="urn:microsoft.com/office/officeart/2016/7/layout/RepeatingBendingProcessNew"/>
    <dgm:cxn modelId="{3E6FE1A9-96E9-4926-BE39-5F1AA4E04BD4}" type="presParOf" srcId="{D26A1A9C-5B24-4138-9307-DFC01D32462E}" destId="{64778E94-70E8-458B-BE3B-E70C0874CE0C}" srcOrd="0" destOrd="0" presId="urn:microsoft.com/office/officeart/2016/7/layout/RepeatingBendingProcessNew"/>
    <dgm:cxn modelId="{B157AF44-B846-47CA-B7B7-AC8F11544F3A}" type="presParOf" srcId="{24DA7DFE-8E3F-443C-8FC9-6D9A0F67721E}" destId="{9B97263D-EFF5-4215-9CDD-0E9BD8CC1037}" srcOrd="8" destOrd="0" presId="urn:microsoft.com/office/officeart/2016/7/layout/RepeatingBendingProcessNew"/>
    <dgm:cxn modelId="{4490FD29-C22B-40DB-8332-BC4892615908}" type="presParOf" srcId="{24DA7DFE-8E3F-443C-8FC9-6D9A0F67721E}" destId="{158FACC1-C669-4CF0-8F24-F37719273C32}" srcOrd="9" destOrd="0" presId="urn:microsoft.com/office/officeart/2016/7/layout/RepeatingBendingProcessNew"/>
    <dgm:cxn modelId="{C5DC4058-6291-4BCC-ACA2-2B34433F16D6}" type="presParOf" srcId="{158FACC1-C669-4CF0-8F24-F37719273C32}" destId="{B1CE92EE-A6BB-4363-AD66-FBF4797CF1B8}" srcOrd="0" destOrd="0" presId="urn:microsoft.com/office/officeart/2016/7/layout/RepeatingBendingProcessNew"/>
    <dgm:cxn modelId="{9A99E5F0-FBA3-42E3-B221-BB84218B8C86}" type="presParOf" srcId="{24DA7DFE-8E3F-443C-8FC9-6D9A0F67721E}" destId="{A571D96F-B716-4B1D-8750-7A695CAF57EF}"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82CF1-5BFB-4455-9076-ADDB76A579D0}">
      <dsp:nvSpPr>
        <dsp:cNvPr id="0" name=""/>
        <dsp:cNvSpPr/>
      </dsp:nvSpPr>
      <dsp:spPr>
        <a:xfrm>
          <a:off x="1814504" y="430665"/>
          <a:ext cx="297185" cy="91440"/>
        </a:xfrm>
        <a:custGeom>
          <a:avLst/>
          <a:gdLst/>
          <a:ahLst/>
          <a:cxnLst/>
          <a:rect l="0" t="0" r="0" b="0"/>
          <a:pathLst>
            <a:path>
              <a:moveTo>
                <a:pt x="0" y="45720"/>
              </a:moveTo>
              <a:lnTo>
                <a:pt x="165692" y="45720"/>
              </a:lnTo>
              <a:lnTo>
                <a:pt x="165692" y="47514"/>
              </a:lnTo>
              <a:lnTo>
                <a:pt x="297185" y="4751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4902" y="474559"/>
        <a:ext cx="16389" cy="3652"/>
      </dsp:txXfrm>
    </dsp:sp>
    <dsp:sp modelId="{3CA326A1-90C8-4475-9C84-7BCC17D0ACF8}">
      <dsp:nvSpPr>
        <dsp:cNvPr id="0" name=""/>
        <dsp:cNvSpPr/>
      </dsp:nvSpPr>
      <dsp:spPr>
        <a:xfrm>
          <a:off x="228352" y="0"/>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666750">
            <a:lnSpc>
              <a:spcPct val="90000"/>
            </a:lnSpc>
            <a:spcBef>
              <a:spcPct val="0"/>
            </a:spcBef>
            <a:spcAft>
              <a:spcPct val="35000"/>
            </a:spcAft>
            <a:buNone/>
          </a:pPr>
          <a:r>
            <a:rPr lang="sv-SE" sz="1500" b="1" kern="1200"/>
            <a:t>Formulera syfte</a:t>
          </a:r>
          <a:endParaRPr lang="sv-SE" sz="1500" kern="1200" dirty="0"/>
        </a:p>
      </dsp:txBody>
      <dsp:txXfrm>
        <a:off x="228352" y="0"/>
        <a:ext cx="1587952" cy="952771"/>
      </dsp:txXfrm>
    </dsp:sp>
    <dsp:sp modelId="{E8BF6513-3F99-482B-8060-0398B8BE548C}">
      <dsp:nvSpPr>
        <dsp:cNvPr id="0" name=""/>
        <dsp:cNvSpPr/>
      </dsp:nvSpPr>
      <dsp:spPr>
        <a:xfrm>
          <a:off x="984884" y="952766"/>
          <a:ext cx="1953181" cy="334629"/>
        </a:xfrm>
        <a:custGeom>
          <a:avLst/>
          <a:gdLst/>
          <a:ahLst/>
          <a:cxnLst/>
          <a:rect l="0" t="0" r="0" b="0"/>
          <a:pathLst>
            <a:path>
              <a:moveTo>
                <a:pt x="1953181" y="0"/>
              </a:moveTo>
              <a:lnTo>
                <a:pt x="1953181" y="184414"/>
              </a:lnTo>
              <a:lnTo>
                <a:pt x="0" y="184414"/>
              </a:lnTo>
              <a:lnTo>
                <a:pt x="0" y="334629"/>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799" y="1118254"/>
        <a:ext cx="99351" cy="3652"/>
      </dsp:txXfrm>
    </dsp:sp>
    <dsp:sp modelId="{1E5C8F70-3884-4AFC-BE8C-7D759AEEDC34}">
      <dsp:nvSpPr>
        <dsp:cNvPr id="0" name=""/>
        <dsp:cNvSpPr/>
      </dsp:nvSpPr>
      <dsp:spPr>
        <a:xfrm>
          <a:off x="2144090" y="1794"/>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t" anchorCtr="0">
          <a:noAutofit/>
        </a:bodyPr>
        <a:lstStyle/>
        <a:p>
          <a:pPr marL="0" lvl="0" indent="0" algn="ctr" defTabSz="666750">
            <a:lnSpc>
              <a:spcPct val="90000"/>
            </a:lnSpc>
            <a:spcBef>
              <a:spcPct val="0"/>
            </a:spcBef>
            <a:spcAft>
              <a:spcPct val="35000"/>
            </a:spcAft>
            <a:buNone/>
          </a:pPr>
          <a:r>
            <a:rPr lang="sv-SE" sz="1500" b="1" kern="1200"/>
            <a:t>Sätt mål</a:t>
          </a:r>
          <a:endParaRPr lang="sv-SE" sz="1500" kern="1200" dirty="0"/>
        </a:p>
        <a:p>
          <a:pPr marL="114300" lvl="1" indent="-114300" algn="ctr" defTabSz="533400">
            <a:lnSpc>
              <a:spcPct val="90000"/>
            </a:lnSpc>
            <a:spcBef>
              <a:spcPct val="0"/>
            </a:spcBef>
            <a:spcAft>
              <a:spcPct val="15000"/>
            </a:spcAft>
            <a:buChar char="•"/>
          </a:pPr>
          <a:r>
            <a:rPr lang="sv-SE" sz="1200" kern="1200"/>
            <a:t>Kunskap, attityd, beteende</a:t>
          </a:r>
          <a:endParaRPr lang="sv-SE" sz="1200" kern="1200" dirty="0"/>
        </a:p>
      </dsp:txBody>
      <dsp:txXfrm>
        <a:off x="2144090" y="1794"/>
        <a:ext cx="1587952" cy="952771"/>
      </dsp:txXfrm>
    </dsp:sp>
    <dsp:sp modelId="{7E0EF6CB-1CB7-4D79-A415-90016961AA64}">
      <dsp:nvSpPr>
        <dsp:cNvPr id="0" name=""/>
        <dsp:cNvSpPr/>
      </dsp:nvSpPr>
      <dsp:spPr>
        <a:xfrm>
          <a:off x="1777060" y="1750461"/>
          <a:ext cx="334629" cy="91440"/>
        </a:xfrm>
        <a:custGeom>
          <a:avLst/>
          <a:gdLst/>
          <a:ahLst/>
          <a:cxnLst/>
          <a:rect l="0" t="0" r="0" b="0"/>
          <a:pathLst>
            <a:path>
              <a:moveTo>
                <a:pt x="0" y="45720"/>
              </a:moveTo>
              <a:lnTo>
                <a:pt x="33462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5244" y="1794354"/>
        <a:ext cx="18261" cy="3652"/>
      </dsp:txXfrm>
    </dsp:sp>
    <dsp:sp modelId="{380F8054-1D44-49CB-9F41-B0C7D1020252}">
      <dsp:nvSpPr>
        <dsp:cNvPr id="0" name=""/>
        <dsp:cNvSpPr/>
      </dsp:nvSpPr>
      <dsp:spPr>
        <a:xfrm>
          <a:off x="190908" y="1319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t" anchorCtr="0">
          <a:noAutofit/>
        </a:bodyPr>
        <a:lstStyle/>
        <a:p>
          <a:pPr marL="0" lvl="0" indent="0" algn="ctr" defTabSz="666750">
            <a:lnSpc>
              <a:spcPct val="90000"/>
            </a:lnSpc>
            <a:spcBef>
              <a:spcPct val="0"/>
            </a:spcBef>
            <a:spcAft>
              <a:spcPct val="35000"/>
            </a:spcAft>
            <a:buNone/>
          </a:pPr>
          <a:r>
            <a:rPr lang="sv-SE" sz="1500" b="1" kern="1200"/>
            <a:t>Skapa strategi</a:t>
          </a:r>
          <a:endParaRPr lang="sv-SE" sz="1500" kern="1200" dirty="0"/>
        </a:p>
        <a:p>
          <a:pPr marL="114300" lvl="1" indent="-114300" algn="ctr" defTabSz="533400">
            <a:lnSpc>
              <a:spcPct val="90000"/>
            </a:lnSpc>
            <a:spcBef>
              <a:spcPct val="0"/>
            </a:spcBef>
            <a:spcAft>
              <a:spcPct val="15000"/>
            </a:spcAft>
            <a:buChar char="•"/>
          </a:pPr>
          <a:r>
            <a:rPr lang="sv-SE" sz="1200" kern="1200"/>
            <a:t>Målgrupp, budskap, kanaler</a:t>
          </a:r>
          <a:endParaRPr lang="sv-SE" sz="1200" kern="1200" dirty="0"/>
        </a:p>
      </dsp:txBody>
      <dsp:txXfrm>
        <a:off x="190908" y="1319795"/>
        <a:ext cx="1587952" cy="952771"/>
      </dsp:txXfrm>
    </dsp:sp>
    <dsp:sp modelId="{D26A1A9C-5B24-4138-9307-DFC01D32462E}">
      <dsp:nvSpPr>
        <dsp:cNvPr id="0" name=""/>
        <dsp:cNvSpPr/>
      </dsp:nvSpPr>
      <dsp:spPr>
        <a:xfrm>
          <a:off x="984884" y="2270766"/>
          <a:ext cx="1953181" cy="334629"/>
        </a:xfrm>
        <a:custGeom>
          <a:avLst/>
          <a:gdLst/>
          <a:ahLst/>
          <a:cxnLst/>
          <a:rect l="0" t="0" r="0" b="0"/>
          <a:pathLst>
            <a:path>
              <a:moveTo>
                <a:pt x="1953181" y="0"/>
              </a:moveTo>
              <a:lnTo>
                <a:pt x="1953181" y="184414"/>
              </a:lnTo>
              <a:lnTo>
                <a:pt x="0" y="184414"/>
              </a:lnTo>
              <a:lnTo>
                <a:pt x="0" y="334629"/>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799" y="2436255"/>
        <a:ext cx="99351" cy="3652"/>
      </dsp:txXfrm>
    </dsp:sp>
    <dsp:sp modelId="{97F583FC-E7A8-4BB5-AD50-BCEA34AD5846}">
      <dsp:nvSpPr>
        <dsp:cNvPr id="0" name=""/>
        <dsp:cNvSpPr/>
      </dsp:nvSpPr>
      <dsp:spPr>
        <a:xfrm>
          <a:off x="2144090" y="1319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666750">
            <a:lnSpc>
              <a:spcPct val="90000"/>
            </a:lnSpc>
            <a:spcBef>
              <a:spcPct val="0"/>
            </a:spcBef>
            <a:spcAft>
              <a:spcPct val="35000"/>
            </a:spcAft>
            <a:buNone/>
          </a:pPr>
          <a:r>
            <a:rPr lang="sv-SE" sz="1500" b="1" kern="1200"/>
            <a:t>Budgetera</a:t>
          </a:r>
          <a:endParaRPr lang="sv-SE" sz="1500" kern="1200" dirty="0"/>
        </a:p>
      </dsp:txBody>
      <dsp:txXfrm>
        <a:off x="2144090" y="1319795"/>
        <a:ext cx="1587952" cy="952771"/>
      </dsp:txXfrm>
    </dsp:sp>
    <dsp:sp modelId="{158FACC1-C669-4CF0-8F24-F37719273C32}">
      <dsp:nvSpPr>
        <dsp:cNvPr id="0" name=""/>
        <dsp:cNvSpPr/>
      </dsp:nvSpPr>
      <dsp:spPr>
        <a:xfrm>
          <a:off x="1777060" y="3068461"/>
          <a:ext cx="334629" cy="91440"/>
        </a:xfrm>
        <a:custGeom>
          <a:avLst/>
          <a:gdLst/>
          <a:ahLst/>
          <a:cxnLst/>
          <a:rect l="0" t="0" r="0" b="0"/>
          <a:pathLst>
            <a:path>
              <a:moveTo>
                <a:pt x="0" y="45720"/>
              </a:moveTo>
              <a:lnTo>
                <a:pt x="33462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5244" y="3112355"/>
        <a:ext cx="18261" cy="3652"/>
      </dsp:txXfrm>
    </dsp:sp>
    <dsp:sp modelId="{9B97263D-EFF5-4215-9CDD-0E9BD8CC1037}">
      <dsp:nvSpPr>
        <dsp:cNvPr id="0" name=""/>
        <dsp:cNvSpPr/>
      </dsp:nvSpPr>
      <dsp:spPr>
        <a:xfrm>
          <a:off x="190908" y="2637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666750">
            <a:lnSpc>
              <a:spcPct val="90000"/>
            </a:lnSpc>
            <a:spcBef>
              <a:spcPct val="0"/>
            </a:spcBef>
            <a:spcAft>
              <a:spcPct val="35000"/>
            </a:spcAft>
            <a:buNone/>
          </a:pPr>
          <a:r>
            <a:rPr lang="sv-SE" sz="1500" b="1" kern="1200"/>
            <a:t>Fastställ tid- och aktivitetsplan</a:t>
          </a:r>
          <a:endParaRPr lang="sv-SE" sz="1500" kern="1200" dirty="0"/>
        </a:p>
      </dsp:txBody>
      <dsp:txXfrm>
        <a:off x="190908" y="2637795"/>
        <a:ext cx="1587952" cy="952771"/>
      </dsp:txXfrm>
    </dsp:sp>
    <dsp:sp modelId="{A571D96F-B716-4B1D-8750-7A695CAF57EF}">
      <dsp:nvSpPr>
        <dsp:cNvPr id="0" name=""/>
        <dsp:cNvSpPr/>
      </dsp:nvSpPr>
      <dsp:spPr>
        <a:xfrm>
          <a:off x="2144090" y="2637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666750">
            <a:lnSpc>
              <a:spcPct val="90000"/>
            </a:lnSpc>
            <a:spcBef>
              <a:spcPct val="0"/>
            </a:spcBef>
            <a:spcAft>
              <a:spcPct val="35000"/>
            </a:spcAft>
            <a:buNone/>
          </a:pPr>
          <a:r>
            <a:rPr lang="sv-SE" sz="1500" b="1" kern="1200"/>
            <a:t>Mät och utvärdera</a:t>
          </a:r>
          <a:endParaRPr lang="sv-SE" sz="1500" kern="1200" dirty="0"/>
        </a:p>
      </dsp:txBody>
      <dsp:txXfrm>
        <a:off x="2144090" y="2637795"/>
        <a:ext cx="1587952" cy="95277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u="none" strike="noStrike">
                <a:solidFill>
                  <a:srgbClr val="000000"/>
                </a:solidFill>
                <a:effectLst/>
                <a:latin typeface="Gotham Rounded Book"/>
              </a:rPr>
              <a:t>Bakgrund och problembeskrivning</a:t>
            </a:r>
            <a:r>
              <a:rPr lang="en-US" sz="1800" b="0" i="0">
                <a:solidFill>
                  <a:srgbClr val="000000"/>
                </a:solidFill>
                <a:effectLst/>
                <a:latin typeface="Gotham Rounded Book"/>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återvinningscentraler är centrala i den kommunal avfallshanteringen. Det finns snart </a:t>
            </a:r>
            <a:r>
              <a:rPr lang="sv-SE" sz="1800" b="1" i="0" u="none" strike="noStrike">
                <a:solidFill>
                  <a:srgbClr val="000000"/>
                </a:solidFill>
                <a:effectLst/>
                <a:latin typeface="Gotham Rounded Book"/>
              </a:rPr>
              <a:t>600 återvinningscentraler </a:t>
            </a:r>
            <a:r>
              <a:rPr lang="sv-SE" sz="1800" b="0" i="0" u="none" strike="noStrike">
                <a:solidFill>
                  <a:srgbClr val="000000"/>
                </a:solidFill>
                <a:effectLst/>
                <a:latin typeface="Gotham Rounded Book"/>
              </a:rPr>
              <a:t>i Sverige och det görs totalt cirka </a:t>
            </a:r>
            <a:r>
              <a:rPr lang="sv-SE" sz="1800" b="1" i="0" u="none" strike="noStrike">
                <a:solidFill>
                  <a:srgbClr val="000000"/>
                </a:solidFill>
                <a:effectLst/>
                <a:latin typeface="Gotham Rounded Book"/>
              </a:rPr>
              <a:t>30 miljoner besök</a:t>
            </a:r>
            <a:r>
              <a:rPr lang="sv-SE" sz="1800" b="0" i="0" u="none" strike="noStrike">
                <a:solidFill>
                  <a:srgbClr val="000000"/>
                </a:solidFill>
                <a:effectLst/>
                <a:latin typeface="Gotham Rounded Book"/>
              </a:rPr>
              <a:t> på ett år. Det ställs allt mer krav på de som jobbar där och Avfall Sverige och kommunerna arbetar kontinuerligt med att vidareutveckla verksamheterna och utbilda personalen inom diverse områden. Kommunikation är och har varit en del i många ÅVC-kurser för framförallt personalen som arbetar där. Fokus på dessa kurser och kommuners egna initiativ och utbildningar ligger ofta på frågor som kretsar kring bemötande av kund. Det är viktiga kommunikationsfrågor men kommunikation på återvinningscentraler är och kan vara så mycket mer. En viktig och stor förändring är till exempel införande av det nordiska skyltsystemet med gemensamma symboler, färger och benämningar för avfallsfraktioner. Kan ÅVC:erna bidra till att sprida systemet fortare och till andra delar av samhället?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informationsansvar för avfallsfrågor är omfattande, det växer kontinuerligt och de senaste åren har nya ansvarsområden adderats. Dessa är kopplade till både förebyggande av avfall och hushållens praktiska handhavande med sitt avfall. Det är ingen överdrift att säga att behoven av information och kommunikation om avfallsfrågor är större än de resurser som kommunerna förfogar över för att leva upp till de krav som ställs. 2017 genomförde Konsumentföreningen i Stockholm en undersökning som bland annat visade att: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Sju av tio (71 %) tror inte att man som konsument är skyldig att sortera sitt hushållsavfall, men det är man</a:t>
            </a:r>
            <a:r>
              <a:rPr lang="en-US" sz="1800" b="0" i="0">
                <a:solidFill>
                  <a:srgbClr val="000000"/>
                </a:solidFill>
                <a:effectLst/>
                <a:latin typeface="Gotham Rounded Book"/>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Ungefär en tredjedel (35 %) vet att endast förpackningar och tidningar får lämnas på återvinningsstationer</a:t>
            </a:r>
            <a:r>
              <a:rPr lang="en-US" sz="1800" b="0" i="0">
                <a:solidFill>
                  <a:srgbClr val="000000"/>
                </a:solidFill>
                <a:effectLst/>
                <a:latin typeface="Gotham Rounded Book"/>
              </a:rPr>
              <a:t>​</a:t>
            </a:r>
          </a:p>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pPr algn="l" rtl="0" fontAlgn="base"/>
            <a:r>
              <a:rPr lang="sv-SE" sz="1800" b="0" i="0" u="none" strike="noStrike">
                <a:solidFill>
                  <a:srgbClr val="000000"/>
                </a:solidFill>
                <a:effectLst/>
                <a:latin typeface="Gotham Rounded Book"/>
              </a:rPr>
              <a:t>Detta är bara en av många undersökningar som visar samma sak: </a:t>
            </a:r>
            <a:r>
              <a:rPr lang="sv-SE" sz="1800" b="1" i="0" u="none" strike="noStrike">
                <a:solidFill>
                  <a:srgbClr val="000000"/>
                </a:solidFill>
                <a:effectLst/>
                <a:latin typeface="Gotham Rounded Book"/>
              </a:rPr>
              <a:t>det är svårt att nå ut med avfallsinformation</a:t>
            </a:r>
            <a:r>
              <a:rPr lang="sv-SE" sz="1800" b="0" i="0" u="none" strike="noStrike">
                <a:solidFill>
                  <a:srgbClr val="000000"/>
                </a:solidFill>
                <a:effectLst/>
                <a:latin typeface="Gotham Rounded Book"/>
              </a:rPr>
              <a:t> till hushåll och företag. Det är därför värdefullt om kommunerna nyttjar de resurser som de har på ett så bra sätt som möjligt. Genom att utveckla och dra nytta av de kommunikationsmöjligheter som finns på återvinningscentraler kan effektiviteten i kommunernas avfallskommunikation öka. </a:t>
            </a:r>
            <a:endParaRPr lang="en-US" b="0" i="0">
              <a:solidFill>
                <a:srgbClr val="000000"/>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8031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ACAA15F5-C016-4025-B725-CE1BBB916486}" type="datetime1">
              <a:rPr lang="en-GB" smtClean="0"/>
              <a:t>15/01/2024</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1593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800" b="0" i="0">
              <a:solidFill>
                <a:srgbClr val="000000"/>
              </a:solidFill>
              <a:effectLst/>
              <a:latin typeface="Gotham Rounded Light"/>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ACAA15F5-C016-4025-B725-CE1BBB916486}" type="datetime1">
              <a:rPr lang="en-GB" smtClean="0"/>
              <a:t>15/01/2024</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8846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ett sätt att påverka beteenden genom små justeringar i situationer där beslut fattas. Målet är att underlätta för människor och främja både deras och samhällets välfärd.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kan liknas vid en 'vänlig knuff i rätt riktning'. Det är viktigt att betona att inte alla insatser för att påverka beteenden är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För att räknas som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får insatsen inte använda pengar som lockelse eller begränsa människors valfrihet. Ett huvudbudskap inom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att göra det enkelt att göra rätt. </a:t>
            </a:r>
          </a:p>
          <a:p>
            <a:endParaRPr lang="sv-SE" sz="1800" dirty="0">
              <a:solidFill>
                <a:srgbClr val="000000"/>
              </a:solidFill>
              <a:effectLst/>
              <a:latin typeface="Gotham Rounded Light"/>
              <a:cs typeface="Times New Roman" panose="02020603050405020304" pitchFamily="18" charset="0"/>
            </a:endParaRPr>
          </a:p>
          <a:p>
            <a:endParaRPr lang="sv-SE" dirty="0"/>
          </a:p>
          <a:p>
            <a:r>
              <a:rPr lang="sv-SE" dirty="0"/>
              <a:t>En nudge är som en småjustering i miljön som är tänkt att hjälpa dig att göra bra val. Målet är att uppmuntra positiva beteenden utan att ta bort ditt eget val.</a:t>
            </a:r>
          </a:p>
          <a:p>
            <a:endParaRPr lang="sv-SE" dirty="0"/>
          </a:p>
          <a:p>
            <a:r>
              <a:rPr lang="sv-SE" b="0" i="0" dirty="0" err="1">
                <a:solidFill>
                  <a:srgbClr val="0F0F0F"/>
                </a:solidFill>
                <a:effectLst/>
                <a:latin typeface="Söhne"/>
              </a:rPr>
              <a:t>nderar</a:t>
            </a:r>
            <a:r>
              <a:rPr lang="sv-SE" b="0" i="0" dirty="0">
                <a:solidFill>
                  <a:srgbClr val="0F0F0F"/>
                </a:solidFill>
                <a:effectLst/>
                <a:latin typeface="Söhne"/>
              </a:rPr>
              <a:t> att ge för mycket vikt åt de omedelbara fördelarna och undervärdera de större fördelarna som kan uppnås på längre sikt</a:t>
            </a:r>
            <a:endParaRPr lang="sv-SE" dirty="0"/>
          </a:p>
        </p:txBody>
      </p:sp>
      <p:sp>
        <p:nvSpPr>
          <p:cNvPr id="4" name="Platshållare för bild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tshållare för datum 4"/>
          <p:cNvSpPr>
            <a:spLocks noGrp="1"/>
          </p:cNvSpPr>
          <p:nvPr>
            <p:ph type="dt" idx="1"/>
          </p:nvPr>
        </p:nvSpPr>
        <p:spPr/>
        <p:txBody>
          <a:bodyPr/>
          <a:lstStyle/>
          <a:p>
            <a:fld id="{ACAA15F5-C016-4025-B725-CE1BBB916486}" type="datetime1">
              <a:rPr lang="en-GB" smtClean="0"/>
              <a:t>15/01/2024</a:t>
            </a:fld>
            <a:endParaRPr lang="en-GB"/>
          </a:p>
        </p:txBody>
      </p:sp>
      <p:sp>
        <p:nvSpPr>
          <p:cNvPr id="6" name="Platshållare för sidhuvud 5"/>
          <p:cNvSpPr>
            <a:spLocks noGrp="1"/>
          </p:cNvSpPr>
          <p:nvPr>
            <p:ph type="hdr" sz="quarter"/>
          </p:nvPr>
        </p:nvSpPr>
        <p:spPr/>
        <p:txBody>
          <a:bodyPr/>
          <a:lstStyle/>
          <a:p>
            <a:endParaRPr lang="en-GB"/>
          </a:p>
        </p:txBody>
      </p:sp>
      <p:sp>
        <p:nvSpPr>
          <p:cNvPr id="7" name="Platshållare för sidfo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748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0" i="0">
                <a:solidFill>
                  <a:srgbClr val="0F0F0F"/>
                </a:solidFill>
                <a:effectLst/>
                <a:latin typeface="Söhne"/>
              </a:rPr>
              <a:t>Handboken ger förslag på hur man kan förbättra kommunikationen på återvinningscentraler genom att adressera vanliga utmaningar. Den presenterar också beteendeinsikter för att öka förståelsen för dessa utmaningar. Efter att ha fått insikterna kan de ansvariga på återvinningscentraler testa olika beteendeinsatser och </a:t>
            </a:r>
            <a:r>
              <a:rPr lang="sv-SE" b="0" i="0" err="1">
                <a:solidFill>
                  <a:srgbClr val="0F0F0F"/>
                </a:solidFill>
                <a:effectLst/>
                <a:latin typeface="Söhne"/>
              </a:rPr>
              <a:t>nudges</a:t>
            </a:r>
            <a:r>
              <a:rPr lang="sv-SE" b="0" i="0">
                <a:solidFill>
                  <a:srgbClr val="0F0F0F"/>
                </a:solidFill>
                <a:effectLst/>
                <a:latin typeface="Söhne"/>
              </a:rPr>
              <a:t> för att uppnå önskade förändringar i besökarnas beteende.</a:t>
            </a:r>
          </a:p>
          <a:p>
            <a:endParaRPr lang="sv-SE" b="0" i="0">
              <a:solidFill>
                <a:srgbClr val="0F0F0F"/>
              </a:solidFill>
              <a:effectLst/>
              <a:latin typeface="Söhne"/>
            </a:endParaRPr>
          </a:p>
          <a:p>
            <a:r>
              <a:rPr lang="sv-SE" sz="1200" i="1">
                <a:effectLst/>
                <a:latin typeface="Gotham Rounded Light"/>
                <a:ea typeface="Times New Roman" panose="02020603050405020304" pitchFamily="18" charset="0"/>
                <a:cs typeface="Times New Roman" panose="02020603050405020304" pitchFamily="18" charset="0"/>
              </a:rPr>
              <a:t>Handboken innehåller förslag på relevanta insatser i kommunikationsarbetet som kan </a:t>
            </a:r>
            <a:r>
              <a:rPr lang="sv-SE" sz="1200" i="1" err="1">
                <a:effectLst/>
                <a:latin typeface="Gotham Rounded Light"/>
                <a:ea typeface="Times New Roman" panose="02020603050405020304" pitchFamily="18" charset="0"/>
                <a:cs typeface="Times New Roman" panose="02020603050405020304" pitchFamily="18" charset="0"/>
              </a:rPr>
              <a:t>addressera</a:t>
            </a:r>
            <a:r>
              <a:rPr lang="sv-SE" sz="1200" i="1">
                <a:effectLst/>
                <a:latin typeface="Gotham Rounded Light"/>
                <a:ea typeface="Times New Roman" panose="02020603050405020304" pitchFamily="18" charset="0"/>
                <a:cs typeface="Times New Roman" panose="02020603050405020304" pitchFamily="18" charset="0"/>
              </a:rPr>
              <a:t> utmaningar och möjligheter i kommunikationen på återvinningscentraler.</a:t>
            </a:r>
          </a:p>
          <a:p>
            <a:r>
              <a:rPr lang="sv-SE" sz="1200" i="1">
                <a:effectLst/>
                <a:latin typeface="Gotham Rounded Light"/>
                <a:ea typeface="Times New Roman" panose="02020603050405020304" pitchFamily="18" charset="0"/>
                <a:cs typeface="Times New Roman" panose="02020603050405020304" pitchFamily="18" charset="0"/>
              </a:rPr>
              <a:t>Förslagen baseras på vanligt förekommande utmaningar på </a:t>
            </a:r>
            <a:r>
              <a:rPr lang="sv-SE" sz="1200" i="1" err="1">
                <a:effectLst/>
                <a:latin typeface="Gotham Rounded Light"/>
                <a:ea typeface="Times New Roman" panose="02020603050405020304" pitchFamily="18" charset="0"/>
                <a:cs typeface="Times New Roman" panose="02020603050405020304" pitchFamily="18" charset="0"/>
              </a:rPr>
              <a:t>ÅVC:er</a:t>
            </a:r>
            <a:r>
              <a:rPr lang="sv-SE" sz="1200" i="1">
                <a:effectLst/>
                <a:latin typeface="Gotham Rounded Light"/>
                <a:ea typeface="Times New Roman" panose="02020603050405020304" pitchFamily="18" charset="0"/>
                <a:cs typeface="Times New Roman" panose="02020603050405020304" pitchFamily="18" charset="0"/>
              </a:rPr>
              <a:t>. I handboken presenteras utmaningarna samt beteendeinsikter som kan öka förståelsen för varför de uppstår. </a:t>
            </a:r>
          </a:p>
          <a:p>
            <a:r>
              <a:rPr lang="sv-SE" sz="1200" i="1">
                <a:effectLst/>
                <a:latin typeface="Gotham Rounded Light"/>
                <a:ea typeface="Times New Roman" panose="02020603050405020304" pitchFamily="18" charset="0"/>
                <a:cs typeface="Times New Roman" panose="02020603050405020304" pitchFamily="18" charset="0"/>
              </a:rPr>
              <a:t>Efter att ha skapat god förståelse för beteendeutmaningarna kan ansvariga på </a:t>
            </a:r>
            <a:r>
              <a:rPr lang="sv-SE" sz="1200" i="1" err="1">
                <a:effectLst/>
                <a:latin typeface="Gotham Rounded Light"/>
                <a:ea typeface="Times New Roman" panose="02020603050405020304" pitchFamily="18" charset="0"/>
                <a:cs typeface="Times New Roman" panose="02020603050405020304" pitchFamily="18" charset="0"/>
              </a:rPr>
              <a:t>ÅVC:er</a:t>
            </a:r>
            <a:r>
              <a:rPr lang="sv-SE" sz="1200" i="1">
                <a:effectLst/>
                <a:latin typeface="Gotham Rounded Light"/>
                <a:ea typeface="Times New Roman" panose="02020603050405020304" pitchFamily="18" charset="0"/>
                <a:cs typeface="Times New Roman" panose="02020603050405020304" pitchFamily="18" charset="0"/>
              </a:rPr>
              <a:t> testa </a:t>
            </a:r>
            <a:r>
              <a:rPr lang="sv-SE" sz="1200" i="1">
                <a:latin typeface="Gotham Rounded Light"/>
                <a:ea typeface="Times New Roman" panose="02020603050405020304" pitchFamily="18" charset="0"/>
                <a:cs typeface="Times New Roman" panose="02020603050405020304" pitchFamily="18" charset="0"/>
              </a:rPr>
              <a:t>relevanta beteendeinsatser och </a:t>
            </a:r>
            <a:r>
              <a:rPr lang="sv-SE" sz="1200" i="1" err="1">
                <a:latin typeface="Gotham Rounded Light"/>
                <a:ea typeface="Times New Roman" panose="02020603050405020304" pitchFamily="18" charset="0"/>
                <a:cs typeface="Times New Roman" panose="02020603050405020304" pitchFamily="18" charset="0"/>
              </a:rPr>
              <a:t>nudges</a:t>
            </a:r>
            <a:r>
              <a:rPr lang="sv-SE" sz="1200" i="1">
                <a:latin typeface="Gotham Rounded Light"/>
                <a:ea typeface="Times New Roman" panose="02020603050405020304" pitchFamily="18" charset="0"/>
                <a:cs typeface="Times New Roman" panose="02020603050405020304" pitchFamily="18" charset="0"/>
              </a:rPr>
              <a:t> för att </a:t>
            </a:r>
            <a:r>
              <a:rPr lang="sv-SE" sz="1200" i="1" err="1">
                <a:effectLst/>
                <a:latin typeface="Gotham Rounded Light"/>
                <a:ea typeface="Times New Roman" panose="02020603050405020304" pitchFamily="18" charset="0"/>
                <a:cs typeface="Times New Roman" panose="02020603050405020304" pitchFamily="18" charset="0"/>
              </a:rPr>
              <a:t>att</a:t>
            </a:r>
            <a:r>
              <a:rPr lang="sv-SE" sz="1200" i="1">
                <a:effectLst/>
                <a:latin typeface="Gotham Rounded Light"/>
                <a:ea typeface="Times New Roman" panose="02020603050405020304" pitchFamily="18" charset="0"/>
                <a:cs typeface="Times New Roman" panose="02020603050405020304" pitchFamily="18" charset="0"/>
              </a:rPr>
              <a:t> åstadkomma önskade beteendeförändringar både före, under och efter besöket. </a:t>
            </a:r>
            <a:endParaRPr lang="sv-SE" i="1"/>
          </a:p>
          <a:p>
            <a:endParaRPr lang="sv-SE"/>
          </a:p>
        </p:txBody>
      </p:sp>
      <p:sp>
        <p:nvSpPr>
          <p:cNvPr id="4" name="Slide Number Placeholder 3"/>
          <p:cNvSpPr>
            <a:spLocks noGrp="1"/>
          </p:cNvSpPr>
          <p:nvPr>
            <p:ph type="sldNum" sz="quarter" idx="5"/>
          </p:nvPr>
        </p:nvSpPr>
        <p:spPr/>
        <p:txBody>
          <a:bodyPr/>
          <a:lstStyle/>
          <a:p>
            <a:fld id="{841C78AF-77EE-8146-868A-7BEA0BB9E5F5}" type="slidenum">
              <a:rPr lang="sv-SE" smtClean="0"/>
              <a:t>7</a:t>
            </a:fld>
            <a:endParaRPr lang="sv-SE"/>
          </a:p>
        </p:txBody>
      </p:sp>
    </p:spTree>
    <p:extLst>
      <p:ext uri="{BB962C8B-B14F-4D97-AF65-F5344CB8AC3E}">
        <p14:creationId xmlns:p14="http://schemas.microsoft.com/office/powerpoint/2010/main" val="122033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41C78AF-77EE-8146-868A-7BEA0BB9E5F5}" type="slidenum">
              <a:rPr lang="sv-SE" smtClean="0"/>
              <a:t>8</a:t>
            </a:fld>
            <a:endParaRPr lang="sv-SE"/>
          </a:p>
        </p:txBody>
      </p:sp>
    </p:spTree>
    <p:extLst>
      <p:ext uri="{BB962C8B-B14F-4D97-AF65-F5344CB8AC3E}">
        <p14:creationId xmlns:p14="http://schemas.microsoft.com/office/powerpoint/2010/main" val="359623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a:solidFill>
                  <a:schemeClr val="bg2"/>
                </a:solidFill>
              </a:rPr>
              <a:t>TACK!</a:t>
            </a:r>
            <a:endParaRPr lang="sv-SE" sz="2400" b="1">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a:solidFill>
                  <a:schemeClr val="bg2"/>
                </a:solidFill>
              </a:rPr>
              <a:t>THANK YOU</a:t>
            </a:r>
            <a:endParaRPr lang="sv-SE" sz="2400" b="1">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15/01/2024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1065475506"/>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15/01/2024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8168105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2023:30</a:t>
            </a:r>
          </a:p>
        </p:txBody>
      </p:sp>
      <p:sp>
        <p:nvSpPr>
          <p:cNvPr id="3" name="Rubrik 2"/>
          <p:cNvSpPr>
            <a:spLocks noGrp="1"/>
          </p:cNvSpPr>
          <p:nvPr>
            <p:ph type="title"/>
          </p:nvPr>
        </p:nvSpPr>
        <p:spPr/>
        <p:txBody>
          <a:bodyPr>
            <a:normAutofit fontScale="90000"/>
          </a:bodyPr>
          <a:lstStyle/>
          <a:p>
            <a:r>
              <a:rPr lang="sv-SE" sz="4000" dirty="0"/>
              <a:t>Handbok för kommunikation på återvinningscentraler</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December 2023</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a:xfrm>
            <a:off x="7731669" y="1397530"/>
            <a:ext cx="3734330" cy="4258203"/>
          </a:xfrm>
        </p:spPr>
        <p:txBody>
          <a:bodyPr/>
          <a:lstStyle/>
          <a:p>
            <a:endParaRPr lang="sv-SE"/>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3206006"/>
          </a:xfrm>
          <a:prstGeom prst="rect">
            <a:avLst/>
          </a:prstGeom>
          <a:noFill/>
        </p:spPr>
        <p:txBody>
          <a:bodyPr vert="horz" wrap="square" lIns="91440" tIns="45720" rIns="91440" bIns="45720" rtlCol="0" anchor="t">
            <a:spAutoFit/>
          </a:bodyPr>
          <a:lstStyle/>
          <a:p>
            <a:r>
              <a:rPr lang="sv-SE" sz="2000" dirty="0">
                <a:solidFill>
                  <a:srgbClr val="68A2A6"/>
                </a:solidFill>
              </a:rPr>
              <a:t>Genomförare:</a:t>
            </a:r>
          </a:p>
          <a:p>
            <a:r>
              <a:rPr lang="sv-SE" dirty="0">
                <a:solidFill>
                  <a:schemeClr val="tx1"/>
                </a:solidFill>
              </a:rPr>
              <a:t>Ramboll Sverige AB</a:t>
            </a:r>
            <a:endParaRPr lang="sv-SE" sz="2000" dirty="0">
              <a:solidFill>
                <a:schemeClr val="tx1"/>
              </a:solidFill>
            </a:endParaRPr>
          </a:p>
          <a:p>
            <a:endParaRPr lang="sv-SE" sz="2000" dirty="0"/>
          </a:p>
          <a:p>
            <a:r>
              <a:rPr lang="sv-SE" sz="2000" dirty="0">
                <a:solidFill>
                  <a:srgbClr val="68A2A6"/>
                </a:solidFill>
              </a:rPr>
              <a:t>Projektledare:</a:t>
            </a:r>
          </a:p>
          <a:p>
            <a:r>
              <a:rPr lang="sv-SE" dirty="0">
                <a:solidFill>
                  <a:schemeClr val="tx1"/>
                </a:solidFill>
              </a:rPr>
              <a:t>Tomas </a:t>
            </a:r>
            <a:r>
              <a:rPr lang="sv-SE" dirty="0" err="1">
                <a:solidFill>
                  <a:schemeClr val="tx1"/>
                </a:solidFill>
              </a:rPr>
              <a:t>Thernström</a:t>
            </a:r>
            <a:r>
              <a:rPr lang="sv-SE" dirty="0">
                <a:solidFill>
                  <a:schemeClr val="tx1"/>
                </a:solidFill>
              </a:rPr>
              <a:t>,</a:t>
            </a:r>
            <a:r>
              <a:rPr lang="sv-SE" sz="2000" dirty="0">
                <a:solidFill>
                  <a:schemeClr val="tx1"/>
                </a:solidFill>
              </a:rPr>
              <a:t> </a:t>
            </a:r>
            <a:r>
              <a:rPr lang="sv-SE" dirty="0">
                <a:solidFill>
                  <a:schemeClr val="tx1"/>
                </a:solidFill>
              </a:rPr>
              <a:t>Ramboll</a:t>
            </a:r>
            <a:endParaRPr lang="sv-SE" sz="2000" dirty="0">
              <a:solidFill>
                <a:schemeClr val="tx1"/>
              </a:solidFill>
            </a:endParaRPr>
          </a:p>
          <a:p>
            <a:endParaRPr lang="sv-SE" sz="2000" dirty="0"/>
          </a:p>
          <a:p>
            <a:r>
              <a:rPr lang="sv-SE" sz="2000" dirty="0">
                <a:solidFill>
                  <a:srgbClr val="68A2A6"/>
                </a:solidFill>
              </a:rPr>
              <a:t>Finansiär(er):</a:t>
            </a:r>
          </a:p>
          <a:p>
            <a:r>
              <a:rPr lang="sv-SE" dirty="0">
                <a:solidFill>
                  <a:schemeClr val="tx1"/>
                </a:solidFill>
              </a:rPr>
              <a:t>Avfall Sveriges utvecklingssatsning</a:t>
            </a:r>
            <a:endParaRPr lang="sv-SE" sz="2000" dirty="0">
              <a:solidFill>
                <a:schemeClr val="tx1"/>
              </a:solidFill>
            </a:endParaRPr>
          </a:p>
        </p:txBody>
      </p:sp>
      <p:sp>
        <p:nvSpPr>
          <p:cNvPr id="3" name="Rubrik 2">
            <a:extLst>
              <a:ext uri="{FF2B5EF4-FFF2-40B4-BE49-F238E27FC236}">
                <a16:creationId xmlns:a16="http://schemas.microsoft.com/office/drawing/2014/main" id="{85084998-6561-3BDF-4CA1-17E44F975551}"/>
              </a:ext>
            </a:extLst>
          </p:cNvPr>
          <p:cNvSpPr>
            <a:spLocks noGrp="1"/>
          </p:cNvSpPr>
          <p:nvPr>
            <p:ph type="title"/>
          </p:nvPr>
        </p:nvSpPr>
        <p:spPr/>
        <p:txBody>
          <a:bodyPr/>
          <a:lstStyle/>
          <a:p>
            <a:r>
              <a:rPr lang="sv-SE" dirty="0"/>
              <a:t>Projektinformation</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a:xfrm>
            <a:off x="515937" y="512763"/>
            <a:ext cx="7016827" cy="637410"/>
          </a:xfrm>
        </p:spPr>
        <p:txBody>
          <a:bodyPr/>
          <a:lstStyle/>
          <a:p>
            <a:r>
              <a:rPr lang="sv-SE" sz="3200"/>
              <a:t>Bakgrund och syfte</a:t>
            </a:r>
            <a:endParaRPr lang="sv-SE"/>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15937" y="1397530"/>
            <a:ext cx="7008123" cy="4610078"/>
          </a:xfrm>
        </p:spPr>
        <p:txBody>
          <a:bodyPr>
            <a:normAutofit fontScale="77500" lnSpcReduction="20000"/>
          </a:bodyPr>
          <a:lstStyle/>
          <a:p>
            <a:pPr>
              <a:lnSpc>
                <a:spcPct val="120000"/>
              </a:lnSpc>
            </a:pPr>
            <a:r>
              <a:rPr lang="sv-SE" sz="1800" b="0" i="0" u="none" strike="noStrike" dirty="0">
                <a:effectLst/>
                <a:latin typeface="+mj-lt"/>
              </a:rPr>
              <a:t>Bakgrund</a:t>
            </a:r>
          </a:p>
          <a:p>
            <a:pPr>
              <a:lnSpc>
                <a:spcPct val="120000"/>
              </a:lnSpc>
            </a:pPr>
            <a:r>
              <a:rPr lang="sv-SE" sz="1800" dirty="0">
                <a:solidFill>
                  <a:srgbClr val="000000"/>
                </a:solidFill>
                <a:latin typeface="+mj-lt"/>
                <a:cs typeface="Times New Roman" panose="02020603050405020304" pitchFamily="18" charset="0"/>
              </a:rPr>
              <a:t>Kommunernas återvinningscentraler är centrala i den kommunala avfallshanteringen. Det finns snart 600 återvinningscentraler i Sverige och det görs totalt cirka 30 miljoner besök på ett år. Kommunernas informationsansvar för avfallsfrågor är omfattande; det växer kontinuerligt och de senaste åren har nya ansvarsområden adderats. Det är svårt att nå ut med avfallsinformation till hushåll och företag. Det är därför viktigt att kommunerna nyttjar befintliga resurser så bra som möjligt. Genom att utveckla och dra nytta av de kommunikationsmöjligheter som finns på återvinningscentraler kan effektiviteten i kommunernas avfallskommunikation öka. </a:t>
            </a:r>
          </a:p>
          <a:p>
            <a:pPr>
              <a:lnSpc>
                <a:spcPct val="120000"/>
              </a:lnSpc>
            </a:pPr>
            <a:endParaRPr lang="sv-SE" sz="1800" b="0" i="0" u="none" strike="noStrike" dirty="0">
              <a:solidFill>
                <a:srgbClr val="000000"/>
              </a:solidFill>
              <a:effectLst/>
              <a:latin typeface="+mj-lt"/>
            </a:endParaRPr>
          </a:p>
          <a:p>
            <a:pPr>
              <a:lnSpc>
                <a:spcPct val="120000"/>
              </a:lnSpc>
            </a:pPr>
            <a:r>
              <a:rPr lang="sv-SE" sz="1800" dirty="0">
                <a:latin typeface="+mj-lt"/>
                <a:ea typeface="Times New Roman" panose="02020603050405020304" pitchFamily="18" charset="0"/>
                <a:cs typeface="Times New Roman" panose="02020603050405020304" pitchFamily="18" charset="0"/>
              </a:rPr>
              <a:t>Syfte</a:t>
            </a:r>
          </a:p>
          <a:p>
            <a:pPr>
              <a:lnSpc>
                <a:spcPct val="120000"/>
              </a:lnSpc>
            </a:pPr>
            <a:r>
              <a:rPr lang="sv-SE" sz="1800" dirty="0">
                <a:solidFill>
                  <a:srgbClr val="000000"/>
                </a:solidFill>
                <a:effectLst/>
                <a:latin typeface="+mj-lt"/>
                <a:ea typeface="Times New Roman" panose="02020603050405020304" pitchFamily="18" charset="0"/>
                <a:cs typeface="Times New Roman" panose="02020603050405020304" pitchFamily="18" charset="0"/>
              </a:rPr>
              <a:t>Det här är en handbok i kommunikation för återvinningscentraler (ÅVC). Syftet med handboken är att ge vägledning för hur det går att utveckla riktad och effektiv kommunikation mot de som besöker och använder kommunernas ÅVC:er. Handboken riktar sig till dig som jobbar för att utveckla verksamheten på ÅVC:er</a:t>
            </a:r>
            <a:r>
              <a:rPr lang="sv-SE" sz="1800" dirty="0">
                <a:solidFill>
                  <a:srgbClr val="000000"/>
                </a:solidFill>
                <a:latin typeface="+mj-lt"/>
                <a:ea typeface="Times New Roman" panose="02020603050405020304" pitchFamily="18" charset="0"/>
                <a:cs typeface="Times New Roman" panose="02020603050405020304" pitchFamily="18" charset="0"/>
              </a:rPr>
              <a:t>. Den är både ett</a:t>
            </a:r>
            <a:r>
              <a:rPr lang="sv-SE" sz="1800" dirty="0">
                <a:solidFill>
                  <a:srgbClr val="000000"/>
                </a:solidFill>
                <a:effectLst/>
                <a:latin typeface="+mj-lt"/>
                <a:ea typeface="Times New Roman" panose="02020603050405020304" pitchFamily="18" charset="0"/>
                <a:cs typeface="Times New Roman" panose="02020603050405020304" pitchFamily="18" charset="0"/>
              </a:rPr>
              <a:t> stöd för att möta utmaningar som uppstår i det dagliga arbetet och för att utveckla verksamheten på längre sikt. </a:t>
            </a:r>
          </a:p>
          <a:p>
            <a:pPr>
              <a:lnSpc>
                <a:spcPct val="120000"/>
              </a:lnSpc>
            </a:pPr>
            <a:endParaRPr lang="sv-SE" dirty="0"/>
          </a:p>
        </p:txBody>
      </p:sp>
      <p:pic>
        <p:nvPicPr>
          <p:cNvPr id="11" name="Platshållare för bild 10">
            <a:extLst>
              <a:ext uri="{FF2B5EF4-FFF2-40B4-BE49-F238E27FC236}">
                <a16:creationId xmlns:a16="http://schemas.microsoft.com/office/drawing/2014/main" id="{D088FFC2-C862-C4A1-C8C4-E010F82649A8}"/>
              </a:ext>
            </a:extLst>
          </p:cNvPr>
          <p:cNvPicPr>
            <a:picLocks noGrp="1" noChangeAspect="1"/>
          </p:cNvPicPr>
          <p:nvPr>
            <p:ph type="pic" sz="quarter" idx="12"/>
          </p:nvPr>
        </p:nvPicPr>
        <p:blipFill>
          <a:blip r:embed="rId3"/>
          <a:srcRect l="6168" r="6168"/>
          <a:stretch>
            <a:fillRect/>
          </a:stretch>
        </p:blipFill>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a:extLst>
              <a:ext uri="{FF2B5EF4-FFF2-40B4-BE49-F238E27FC236}">
                <a16:creationId xmlns:a16="http://schemas.microsoft.com/office/drawing/2014/main" id="{4879319E-C87E-C4C3-7785-AAE0E377AF8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524" r="30304" b="-1"/>
          <a:stretch/>
        </p:blipFill>
        <p:spPr>
          <a:xfrm>
            <a:off x="5290800" y="10"/>
            <a:ext cx="6901200" cy="6857990"/>
          </a:xfrm>
          <a:noFill/>
        </p:spPr>
      </p:pic>
      <p:sp>
        <p:nvSpPr>
          <p:cNvPr id="5" name="Title 4">
            <a:extLst>
              <a:ext uri="{FF2B5EF4-FFF2-40B4-BE49-F238E27FC236}">
                <a16:creationId xmlns:a16="http://schemas.microsoft.com/office/drawing/2014/main" id="{160A8686-871B-4C8A-9001-F455CA8E59A3}"/>
              </a:ext>
            </a:extLst>
          </p:cNvPr>
          <p:cNvSpPr>
            <a:spLocks noGrp="1"/>
          </p:cNvSpPr>
          <p:nvPr>
            <p:ph type="title"/>
          </p:nvPr>
        </p:nvSpPr>
        <p:spPr>
          <a:xfrm>
            <a:off x="360000" y="654051"/>
            <a:ext cx="4573774" cy="2349448"/>
          </a:xfrm>
        </p:spPr>
        <p:txBody>
          <a:bodyPr anchor="t">
            <a:normAutofit/>
          </a:bodyPr>
          <a:lstStyle/>
          <a:p>
            <a:r>
              <a:rPr lang="sv-SE" sz="3200">
                <a:solidFill>
                  <a:schemeClr val="tx2"/>
                </a:solidFill>
              </a:rPr>
              <a:t>Planera kommunikation steg för steg</a:t>
            </a:r>
          </a:p>
        </p:txBody>
      </p:sp>
      <p:sp>
        <p:nvSpPr>
          <p:cNvPr id="2" name="Content Placeholder 1">
            <a:extLst>
              <a:ext uri="{FF2B5EF4-FFF2-40B4-BE49-F238E27FC236}">
                <a16:creationId xmlns:a16="http://schemas.microsoft.com/office/drawing/2014/main" id="{8CB47E5A-07E7-4F47-B475-FBB266DFE0C0}"/>
              </a:ext>
            </a:extLst>
          </p:cNvPr>
          <p:cNvSpPr>
            <a:spLocks noGrp="1"/>
          </p:cNvSpPr>
          <p:nvPr>
            <p:ph idx="1"/>
          </p:nvPr>
        </p:nvSpPr>
        <p:spPr>
          <a:xfrm>
            <a:off x="360000" y="3352800"/>
            <a:ext cx="4573774" cy="2772697"/>
          </a:xfrm>
        </p:spPr>
        <p:txBody>
          <a:bodyPr>
            <a:normAutofit/>
          </a:bodyPr>
          <a:lstStyle/>
          <a:p>
            <a:pPr marL="0" indent="0">
              <a:buNone/>
            </a:pPr>
            <a:endParaRPr lang="sv-SE"/>
          </a:p>
          <a:p>
            <a:pPr marL="0" indent="0">
              <a:buNone/>
            </a:pPr>
            <a:endParaRPr lang="sv-SE">
              <a:highlight>
                <a:srgbClr val="FFFF00"/>
              </a:highlight>
            </a:endParaRPr>
          </a:p>
        </p:txBody>
      </p:sp>
      <p:sp>
        <p:nvSpPr>
          <p:cNvPr id="4" name="Slide Number Placeholder 3" hidden="1">
            <a:extLst>
              <a:ext uri="{FF2B5EF4-FFF2-40B4-BE49-F238E27FC236}">
                <a16:creationId xmlns:a16="http://schemas.microsoft.com/office/drawing/2014/main" id="{589D8D9C-4E61-4CA5-91AF-58F5D408585F}"/>
              </a:ext>
            </a:extLst>
          </p:cNvPr>
          <p:cNvSpPr>
            <a:spLocks noGrp="1"/>
          </p:cNvSpPr>
          <p:nvPr>
            <p:ph type="sldNum" sz="quarter" idx="4294967295"/>
          </p:nvPr>
        </p:nvSpPr>
        <p:spPr>
          <a:xfrm>
            <a:off x="11206800" y="6476400"/>
            <a:ext cx="626400"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3AA811B-2EBD-4900-905E-5BE206449611}" type="slidenum">
              <a:rPr lang="sv-SE" smtClean="0"/>
              <a:pPr>
                <a:spcAft>
                  <a:spcPts val="600"/>
                </a:spcAft>
              </a:pPr>
              <a:t>4</a:t>
            </a:fld>
            <a:endParaRPr lang="sv-SE" dirty="0"/>
          </a:p>
        </p:txBody>
      </p:sp>
      <p:graphicFrame>
        <p:nvGraphicFramePr>
          <p:cNvPr id="13" name="Content Placeholder 8">
            <a:extLst>
              <a:ext uri="{FF2B5EF4-FFF2-40B4-BE49-F238E27FC236}">
                <a16:creationId xmlns:a16="http://schemas.microsoft.com/office/drawing/2014/main" id="{17173BC1-5C88-441E-8E9E-DF244BF35B9C}"/>
              </a:ext>
            </a:extLst>
          </p:cNvPr>
          <p:cNvGraphicFramePr>
            <a:graphicFrameLocks/>
          </p:cNvGraphicFramePr>
          <p:nvPr>
            <p:extLst>
              <p:ext uri="{D42A27DB-BD31-4B8C-83A1-F6EECF244321}">
                <p14:modId xmlns:p14="http://schemas.microsoft.com/office/powerpoint/2010/main" val="4074446307"/>
              </p:ext>
            </p:extLst>
          </p:nvPr>
        </p:nvGraphicFramePr>
        <p:xfrm>
          <a:off x="463698" y="2533135"/>
          <a:ext cx="3922951" cy="359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5199CD73-F721-D3EE-2FBD-6E3666E40734}"/>
              </a:ext>
            </a:extLst>
          </p:cNvPr>
          <p:cNvSpPr txBox="1"/>
          <p:nvPr/>
        </p:nvSpPr>
        <p:spPr>
          <a:xfrm>
            <a:off x="7945395" y="5523443"/>
            <a:ext cx="4246605" cy="1477328"/>
          </a:xfrm>
          <a:prstGeom prst="rect">
            <a:avLst/>
          </a:prstGeom>
          <a:noFill/>
        </p:spPr>
        <p:txBody>
          <a:bodyPr wrap="square" rtlCol="0">
            <a:spAutoFit/>
          </a:bodyPr>
          <a:lstStyle/>
          <a:p>
            <a:r>
              <a:rPr lang="sv-SE" sz="1200" i="1">
                <a:solidFill>
                  <a:schemeClr val="bg1"/>
                </a:solidFill>
                <a:effectLst/>
                <a:latin typeface="Gotham Rounded Light"/>
                <a:ea typeface="Times New Roman" panose="02020603050405020304" pitchFamily="18" charset="0"/>
                <a:cs typeface="Times New Roman" panose="02020603050405020304" pitchFamily="18" charset="0"/>
              </a:rPr>
              <a:t>Handboken innehåller en mängd information, analyser och tips som kan skapa värde i kommunikationsarbetet och i arbetet med beteendeförändringar. Den behöver inte nödvändigtvis läsas från pärm till pärm utan du kan plocka tips utifrån dina behov. Om du vill ha en mycket kort sammanställning finns en checklista i slutet av handboken.</a:t>
            </a:r>
          </a:p>
          <a:p>
            <a:endParaRPr lang="sv-SE"/>
          </a:p>
        </p:txBody>
      </p:sp>
    </p:spTree>
    <p:extLst>
      <p:ext uri="{BB962C8B-B14F-4D97-AF65-F5344CB8AC3E}">
        <p14:creationId xmlns:p14="http://schemas.microsoft.com/office/powerpoint/2010/main" val="27979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B47E5A-07E7-4F47-B475-FBB266DFE0C0}"/>
              </a:ext>
            </a:extLst>
          </p:cNvPr>
          <p:cNvSpPr>
            <a:spLocks noGrp="1"/>
          </p:cNvSpPr>
          <p:nvPr>
            <p:ph idx="1"/>
          </p:nvPr>
        </p:nvSpPr>
        <p:spPr>
          <a:xfrm>
            <a:off x="359999" y="1592264"/>
            <a:ext cx="7524000" cy="4533234"/>
          </a:xfrm>
        </p:spPr>
        <p:txBody>
          <a:bodyPr/>
          <a:lstStyle/>
          <a:p>
            <a:pPr marL="228600" indent="-228600">
              <a:buFont typeface="+mj-lt"/>
              <a:buAutoNum type="arabicPeriod"/>
            </a:pPr>
            <a:endParaRPr lang="sv-SE" sz="2800">
              <a:solidFill>
                <a:schemeClr val="tx2"/>
              </a:solidFill>
              <a:latin typeface="Gotham Rounded Book"/>
            </a:endParaRPr>
          </a:p>
          <a:p>
            <a:pPr marL="228600" indent="-228600">
              <a:buAutoNum type="arabicPeriod"/>
            </a:pPr>
            <a:r>
              <a:rPr lang="sv-SE" sz="2800">
                <a:solidFill>
                  <a:schemeClr val="tx2"/>
                </a:solidFill>
                <a:latin typeface="Gotham Rounded Book"/>
              </a:rPr>
              <a:t> Identifiera din målgrupp</a:t>
            </a:r>
          </a:p>
          <a:p>
            <a:pPr marL="228600" indent="-228600">
              <a:buAutoNum type="arabicPeriod"/>
            </a:pPr>
            <a:r>
              <a:rPr lang="sv-SE" sz="2800">
                <a:solidFill>
                  <a:schemeClr val="tx2"/>
                </a:solidFill>
                <a:latin typeface="Gotham Rounded Book"/>
              </a:rPr>
              <a:t> Samla in data</a:t>
            </a:r>
          </a:p>
          <a:p>
            <a:pPr marL="228600" indent="-228600">
              <a:buAutoNum type="arabicPeriod"/>
            </a:pPr>
            <a:r>
              <a:rPr lang="sv-SE" sz="2800">
                <a:solidFill>
                  <a:schemeClr val="tx2"/>
                </a:solidFill>
                <a:latin typeface="Gotham Rounded Book"/>
              </a:rPr>
              <a:t> Sortera (målgruppen) i undergrupper</a:t>
            </a:r>
          </a:p>
          <a:p>
            <a:pPr marL="228600" indent="-228600">
              <a:buAutoNum type="arabicPeriod"/>
            </a:pPr>
            <a:r>
              <a:rPr lang="sv-SE" sz="2800">
                <a:solidFill>
                  <a:schemeClr val="tx2"/>
                </a:solidFill>
                <a:latin typeface="Gotham Rounded Book"/>
              </a:rPr>
              <a:t> Skapa personas</a:t>
            </a:r>
          </a:p>
          <a:p>
            <a:pPr marL="0" indent="0">
              <a:buNone/>
            </a:pPr>
            <a:endParaRPr lang="sv-SE" sz="2800">
              <a:solidFill>
                <a:schemeClr val="tx2"/>
              </a:solidFill>
              <a:latin typeface="Gotham Rounded Book"/>
            </a:endParaRPr>
          </a:p>
          <a:p>
            <a:pPr marL="0" indent="0">
              <a:buNone/>
            </a:pPr>
            <a:endParaRPr lang="sv-SE" sz="2800">
              <a:solidFill>
                <a:schemeClr val="tx2"/>
              </a:solidFill>
              <a:latin typeface="Gotham Rounded Book"/>
            </a:endParaRPr>
          </a:p>
        </p:txBody>
      </p:sp>
      <p:sp>
        <p:nvSpPr>
          <p:cNvPr id="4" name="Slide Number Placeholder 3">
            <a:extLst>
              <a:ext uri="{FF2B5EF4-FFF2-40B4-BE49-F238E27FC236}">
                <a16:creationId xmlns:a16="http://schemas.microsoft.com/office/drawing/2014/main" id="{589D8D9C-4E61-4CA5-91AF-58F5D408585F}"/>
              </a:ext>
            </a:extLst>
          </p:cNvPr>
          <p:cNvSpPr>
            <a:spLocks noGrp="1"/>
          </p:cNvSpPr>
          <p:nvPr>
            <p:ph type="sldNum" sz="quarter" idx="12"/>
          </p:nvPr>
        </p:nvSpPr>
        <p:spPr/>
        <p:txBody>
          <a:bodyPr/>
          <a:lstStyle/>
          <a:p>
            <a:fld id="{23AA811B-2EBD-4900-905E-5BE206449611}" type="slidenum">
              <a:rPr lang="en-GB" smtClean="0"/>
              <a:pPr/>
              <a:t>5</a:t>
            </a:fld>
            <a:endParaRPr lang="en-GB"/>
          </a:p>
        </p:txBody>
      </p:sp>
      <p:sp>
        <p:nvSpPr>
          <p:cNvPr id="5" name="Title 4">
            <a:extLst>
              <a:ext uri="{FF2B5EF4-FFF2-40B4-BE49-F238E27FC236}">
                <a16:creationId xmlns:a16="http://schemas.microsoft.com/office/drawing/2014/main" id="{160A8686-871B-4C8A-9001-F455CA8E59A3}"/>
              </a:ext>
            </a:extLst>
          </p:cNvPr>
          <p:cNvSpPr>
            <a:spLocks noGrp="1"/>
          </p:cNvSpPr>
          <p:nvPr>
            <p:ph type="title"/>
          </p:nvPr>
        </p:nvSpPr>
        <p:spPr/>
        <p:txBody>
          <a:bodyPr>
            <a:normAutofit/>
          </a:bodyPr>
          <a:lstStyle/>
          <a:p>
            <a:r>
              <a:rPr lang="sv-SE" sz="3200">
                <a:solidFill>
                  <a:schemeClr val="tx2"/>
                </a:solidFill>
              </a:rPr>
              <a:t>Målgruppsanalys – steg för steg</a:t>
            </a:r>
          </a:p>
        </p:txBody>
      </p:sp>
      <p:pic>
        <p:nvPicPr>
          <p:cNvPr id="8" name="Platshållare för innehåll 7">
            <a:extLst>
              <a:ext uri="{FF2B5EF4-FFF2-40B4-BE49-F238E27FC236}">
                <a16:creationId xmlns:a16="http://schemas.microsoft.com/office/drawing/2014/main" id="{ACD16B8C-2932-8F91-CBDD-34FD072D2F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73143" y="0"/>
            <a:ext cx="3918857" cy="6858000"/>
          </a:xfrm>
        </p:spPr>
      </p:pic>
      <p:sp>
        <p:nvSpPr>
          <p:cNvPr id="6" name="Text Box 17">
            <a:extLst>
              <a:ext uri="{FF2B5EF4-FFF2-40B4-BE49-F238E27FC236}">
                <a16:creationId xmlns:a16="http://schemas.microsoft.com/office/drawing/2014/main" id="{0F26D44E-739E-DF02-7648-D8A20DDE89DC}"/>
              </a:ext>
            </a:extLst>
          </p:cNvPr>
          <p:cNvSpPr txBox="1">
            <a:spLocks noChangeArrowheads="1"/>
          </p:cNvSpPr>
          <p:nvPr/>
        </p:nvSpPr>
        <p:spPr bwMode="auto">
          <a:xfrm>
            <a:off x="457982" y="4476998"/>
            <a:ext cx="6821591" cy="1726992"/>
          </a:xfrm>
          <a:prstGeom prst="rect">
            <a:avLst/>
          </a:prstGeom>
          <a:solidFill>
            <a:schemeClr val="tx2"/>
          </a:solidFill>
          <a:ln>
            <a:solidFill>
              <a:schemeClr val="tx2"/>
            </a:solid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a:noAutofit/>
          </a:bodyPr>
          <a:lstStyle/>
          <a:p>
            <a:pPr>
              <a:lnSpc>
                <a:spcPct val="150000"/>
              </a:lnSpc>
              <a:spcBef>
                <a:spcPts val="300"/>
              </a:spcBef>
              <a:spcAft>
                <a:spcPts val="900"/>
              </a:spcAft>
            </a:pPr>
            <a:r>
              <a:rPr lang="sv-SE" b="1">
                <a:solidFill>
                  <a:srgbClr val="FFFFFF"/>
                </a:solidFill>
                <a:effectLst/>
                <a:latin typeface="Gotham Rounded Medium" panose="02000000000000000000"/>
                <a:ea typeface="Times New Roman" panose="02020603050405020304" pitchFamily="18" charset="0"/>
                <a:cs typeface="Times New Roman" panose="02020603050405020304" pitchFamily="18" charset="0"/>
              </a:rPr>
              <a:t>Exempel persona</a:t>
            </a:r>
          </a:p>
          <a:p>
            <a:pPr>
              <a:lnSpc>
                <a:spcPct val="150000"/>
              </a:lnSpc>
            </a:pPr>
            <a:r>
              <a:rPr lang="sv-SE" sz="1600">
                <a:solidFill>
                  <a:srgbClr val="FFFFFF"/>
                </a:solidFill>
                <a:effectLst/>
                <a:ea typeface="Times New Roman" panose="02020603050405020304" pitchFamily="18" charset="0"/>
                <a:cs typeface="Times New Roman" panose="02020603050405020304" pitchFamily="18" charset="0"/>
              </a:rPr>
              <a:t>Håkan, 50 år. Villaägande man som älskar ÅVC:er men hatar sortering. Gillar att dumpa saker och bli av med dem snabbt. Favoritfraktion brännbart restavfall. "Allt avfall brinner bara det är tillräckligt varmt"</a:t>
            </a:r>
            <a:endParaRPr lang="sv-SE" sz="1600">
              <a:solidFill>
                <a:srgbClr val="000000"/>
              </a:solidFill>
              <a:effectLst/>
              <a:ea typeface="Times New Roman" panose="02020603050405020304" pitchFamily="18" charset="0"/>
              <a:cs typeface="Times New Roman" panose="02020603050405020304" pitchFamily="18" charset="0"/>
            </a:endParaRPr>
          </a:p>
          <a:p>
            <a:pPr algn="l">
              <a:lnSpc>
                <a:spcPct val="150000"/>
              </a:lnSpc>
              <a:spcBef>
                <a:spcPts val="300"/>
              </a:spcBef>
              <a:spcAft>
                <a:spcPts val="900"/>
              </a:spcAft>
            </a:pPr>
            <a:r>
              <a:rPr lang="sv-SE" sz="1600">
                <a:solidFill>
                  <a:srgbClr val="FFFFFF"/>
                </a:solidFill>
                <a:effectLst/>
                <a:ea typeface="Times New Roman" panose="02020603050405020304" pitchFamily="18" charset="0"/>
                <a:cs typeface="Times New Roman" panose="02020603050405020304" pitchFamily="18" charset="0"/>
              </a:rPr>
              <a:t> </a:t>
            </a:r>
            <a:endParaRPr lang="sv-SE" sz="1600">
              <a:solidFill>
                <a:srgbClr val="000000"/>
              </a:solidFill>
              <a:effectLst/>
              <a:ea typeface="Times New Roman" panose="02020603050405020304" pitchFamily="18" charset="0"/>
              <a:cs typeface="Times New Roman" panose="02020603050405020304" pitchFamily="18" charset="0"/>
            </a:endParaRPr>
          </a:p>
        </p:txBody>
      </p:sp>
      <p:sp>
        <p:nvSpPr>
          <p:cNvPr id="3" name="textruta 2">
            <a:extLst>
              <a:ext uri="{FF2B5EF4-FFF2-40B4-BE49-F238E27FC236}">
                <a16:creationId xmlns:a16="http://schemas.microsoft.com/office/drawing/2014/main" id="{8FAC82D3-216B-8252-FAD6-59FF2648B20E}"/>
              </a:ext>
            </a:extLst>
          </p:cNvPr>
          <p:cNvSpPr txBox="1"/>
          <p:nvPr/>
        </p:nvSpPr>
        <p:spPr>
          <a:xfrm>
            <a:off x="8419530" y="5871546"/>
            <a:ext cx="3707027" cy="1107996"/>
          </a:xfrm>
          <a:prstGeom prst="rect">
            <a:avLst/>
          </a:prstGeom>
          <a:noFill/>
        </p:spPr>
        <p:txBody>
          <a:bodyPr wrap="square" rtlCol="0">
            <a:spAutoFit/>
          </a:bodyPr>
          <a:lstStyle/>
          <a:p>
            <a:r>
              <a:rPr lang="sv-SE" sz="1200" i="1">
                <a:solidFill>
                  <a:schemeClr val="bg1"/>
                </a:solidFill>
                <a:effectLst/>
                <a:latin typeface="Gotham Rounded Light"/>
                <a:ea typeface="Times New Roman" panose="02020603050405020304" pitchFamily="18" charset="0"/>
                <a:cs typeface="Times New Roman" panose="02020603050405020304" pitchFamily="18" charset="0"/>
              </a:rPr>
              <a:t>Målgruppsanalys är en av flera steg för steg processer som presenteras i handboken. Resultat från en målgruppsanalys kan vara ”personas” vilket är en fiktiv person som representerar en målgrupp.</a:t>
            </a:r>
          </a:p>
          <a:p>
            <a:endParaRPr lang="sv-SE"/>
          </a:p>
        </p:txBody>
      </p:sp>
    </p:spTree>
    <p:extLst>
      <p:ext uri="{BB962C8B-B14F-4D97-AF65-F5344CB8AC3E}">
        <p14:creationId xmlns:p14="http://schemas.microsoft.com/office/powerpoint/2010/main" val="11944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A4E172-88AB-6851-9EC0-6C19361D3653}"/>
              </a:ext>
            </a:extLst>
          </p:cNvPr>
          <p:cNvSpPr>
            <a:spLocks noGrp="1"/>
          </p:cNvSpPr>
          <p:nvPr>
            <p:ph sz="half" idx="2"/>
          </p:nvPr>
        </p:nvSpPr>
        <p:spPr>
          <a:xfrm>
            <a:off x="8620309" y="654010"/>
            <a:ext cx="3211693" cy="5470246"/>
          </a:xfrm>
        </p:spPr>
        <p:txBody>
          <a:bodyPr>
            <a:normAutofit/>
          </a:bodyPr>
          <a:lstStyle/>
          <a:p>
            <a:pPr marL="0" indent="0">
              <a:buNone/>
            </a:pPr>
            <a:r>
              <a:rPr lang="sv-SE" sz="1800" i="1" dirty="0">
                <a:effectLst/>
                <a:latin typeface="Gotham Rounded Light"/>
                <a:ea typeface="Times New Roman" panose="02020603050405020304" pitchFamily="18" charset="0"/>
                <a:cs typeface="Times New Roman" panose="02020603050405020304" pitchFamily="18" charset="0"/>
              </a:rPr>
              <a:t>Beteendeinsikter är forskningsbaserade insikter om mänskligt beteende. De kan hjälpa oss att utforma mer träffsäkra åtgärder för kommunikation på ÅVC:er</a:t>
            </a:r>
            <a:endParaRPr lang="sv-SE" sz="1800" b="0" i="1" u="none" strike="noStrike" dirty="0">
              <a:solidFill>
                <a:srgbClr val="FFFFFF"/>
              </a:solidFill>
              <a:effectLst/>
              <a:latin typeface="Gotham Rounded Light"/>
            </a:endParaRPr>
          </a:p>
          <a:p>
            <a:pPr marL="0" indent="0">
              <a:buNone/>
            </a:pPr>
            <a:r>
              <a:rPr lang="sv-SE" sz="1800" b="0" i="1" u="none" strike="noStrike" dirty="0">
                <a:solidFill>
                  <a:srgbClr val="FFFFFF"/>
                </a:solidFill>
                <a:effectLst/>
                <a:latin typeface="Gotham Rounded Light"/>
              </a:rPr>
              <a:t>En </a:t>
            </a:r>
            <a:r>
              <a:rPr lang="sv-SE" sz="1800" b="1" i="1" u="none" strike="noStrike" dirty="0">
                <a:solidFill>
                  <a:srgbClr val="FFFFFF"/>
                </a:solidFill>
                <a:effectLst/>
                <a:latin typeface="Gotham Rounded Light"/>
              </a:rPr>
              <a:t>nudge </a:t>
            </a:r>
            <a:r>
              <a:rPr lang="sv-SE" sz="1800" b="0" i="1" u="none" strike="noStrike" dirty="0">
                <a:solidFill>
                  <a:srgbClr val="FFFFFF"/>
                </a:solidFill>
                <a:effectLst/>
                <a:latin typeface="Gotham Rounded Light"/>
              </a:rPr>
              <a:t>är en justering i </a:t>
            </a:r>
            <a:r>
              <a:rPr lang="sv-SE" sz="1800" i="1" dirty="0">
                <a:solidFill>
                  <a:srgbClr val="FFFFFF"/>
                </a:solidFill>
                <a:latin typeface="Gotham Rounded Light"/>
              </a:rPr>
              <a:t>miljön </a:t>
            </a:r>
            <a:r>
              <a:rPr lang="sv-SE" sz="1800" b="0" i="1" u="none" strike="noStrike" dirty="0">
                <a:solidFill>
                  <a:srgbClr val="FFFFFF"/>
                </a:solidFill>
                <a:effectLst/>
                <a:latin typeface="Gotham Rounded Light"/>
              </a:rPr>
              <a:t>där individen tar beslut, med syfte att främja positiva beteenden utan att ta bort valfriheten.</a:t>
            </a:r>
            <a:endParaRPr lang="sv-SE" i="1" dirty="0"/>
          </a:p>
        </p:txBody>
      </p:sp>
      <p:sp>
        <p:nvSpPr>
          <p:cNvPr id="4" name="Platshållare för bildnummer 3">
            <a:extLst>
              <a:ext uri="{FF2B5EF4-FFF2-40B4-BE49-F238E27FC236}">
                <a16:creationId xmlns:a16="http://schemas.microsoft.com/office/drawing/2014/main" id="{1AD8C0BE-30E2-2CEA-CCBA-23191E6998E9}"/>
              </a:ext>
            </a:extLst>
          </p:cNvPr>
          <p:cNvSpPr>
            <a:spLocks noGrp="1"/>
          </p:cNvSpPr>
          <p:nvPr>
            <p:ph type="sldNum" sz="quarter" idx="12"/>
          </p:nvPr>
        </p:nvSpPr>
        <p:spPr/>
        <p:txBody>
          <a:bodyPr/>
          <a:lstStyle/>
          <a:p>
            <a:fld id="{23AA811B-2EBD-4900-905E-5BE206449611}" type="slidenum">
              <a:rPr lang="en-GB" smtClean="0"/>
              <a:pPr/>
              <a:t>6</a:t>
            </a:fld>
            <a:endParaRPr lang="en-GB"/>
          </a:p>
        </p:txBody>
      </p:sp>
      <p:sp>
        <p:nvSpPr>
          <p:cNvPr id="5" name="Rubrik 4">
            <a:extLst>
              <a:ext uri="{FF2B5EF4-FFF2-40B4-BE49-F238E27FC236}">
                <a16:creationId xmlns:a16="http://schemas.microsoft.com/office/drawing/2014/main" id="{2FC02D4C-79F3-6330-6735-BDC8337A7B51}"/>
              </a:ext>
            </a:extLst>
          </p:cNvPr>
          <p:cNvSpPr>
            <a:spLocks noGrp="1"/>
          </p:cNvSpPr>
          <p:nvPr>
            <p:ph type="title"/>
          </p:nvPr>
        </p:nvSpPr>
        <p:spPr>
          <a:xfrm>
            <a:off x="359998" y="309172"/>
            <a:ext cx="7523999" cy="938253"/>
          </a:xfrm>
        </p:spPr>
        <p:txBody>
          <a:bodyPr>
            <a:normAutofit/>
          </a:bodyPr>
          <a:lstStyle/>
          <a:p>
            <a:r>
              <a:rPr lang="sv-SE" sz="3200">
                <a:solidFill>
                  <a:schemeClr val="tx2"/>
                </a:solidFill>
              </a:rPr>
              <a:t>Beteendeinsikter &amp; </a:t>
            </a:r>
            <a:r>
              <a:rPr lang="sv-SE" sz="3200" err="1">
                <a:solidFill>
                  <a:schemeClr val="tx2"/>
                </a:solidFill>
              </a:rPr>
              <a:t>Nudging</a:t>
            </a:r>
            <a:endParaRPr lang="sv-SE" sz="3200">
              <a:solidFill>
                <a:schemeClr val="tx2"/>
              </a:solidFill>
            </a:endParaRPr>
          </a:p>
        </p:txBody>
      </p:sp>
      <p:sp>
        <p:nvSpPr>
          <p:cNvPr id="8" name="Rektangel: rundade hörn 7">
            <a:extLst>
              <a:ext uri="{FF2B5EF4-FFF2-40B4-BE49-F238E27FC236}">
                <a16:creationId xmlns:a16="http://schemas.microsoft.com/office/drawing/2014/main" id="{CF3CC97B-47E7-9FF6-62BE-DB94E564C8AD}"/>
              </a:ext>
            </a:extLst>
          </p:cNvPr>
          <p:cNvSpPr/>
          <p:nvPr/>
        </p:nvSpPr>
        <p:spPr>
          <a:xfrm>
            <a:off x="4977413" y="3110365"/>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1100" noProof="0" dirty="0">
              <a:solidFill>
                <a:schemeClr val="bg1"/>
              </a:solidFill>
            </a:endParaRPr>
          </a:p>
          <a:p>
            <a:r>
              <a:rPr lang="sv-SE" sz="1100" b="1" dirty="0">
                <a:solidFill>
                  <a:schemeClr val="bg1"/>
                </a:solidFill>
              </a:rPr>
              <a:t>Insikt: </a:t>
            </a:r>
            <a:r>
              <a:rPr lang="sv-SE" sz="1100" dirty="0">
                <a:solidFill>
                  <a:schemeClr val="bg1"/>
                </a:solidFill>
              </a:rPr>
              <a:t>Vi accepterar ofta de val som redan är gjorda åt oss.</a:t>
            </a:r>
          </a:p>
          <a:p>
            <a:endParaRPr lang="sv-SE" sz="1100" dirty="0">
              <a:solidFill>
                <a:schemeClr val="bg1"/>
              </a:solidFill>
            </a:endParaRPr>
          </a:p>
          <a:p>
            <a:r>
              <a:rPr lang="sv-SE" sz="1100" b="1" dirty="0">
                <a:solidFill>
                  <a:schemeClr val="bg1"/>
                </a:solidFill>
              </a:rPr>
              <a:t>Nudge (Förval): </a:t>
            </a:r>
            <a:r>
              <a:rPr lang="sv-SE" sz="1100" dirty="0">
                <a:solidFill>
                  <a:schemeClr val="bg1"/>
                </a:solidFill>
              </a:rPr>
              <a:t>Gör inlämning till återbruk till standard.</a:t>
            </a:r>
          </a:p>
          <a:p>
            <a:endParaRPr lang="sv-SE" sz="1100" noProof="0" dirty="0">
              <a:solidFill>
                <a:schemeClr val="bg1"/>
              </a:solidFill>
            </a:endParaRPr>
          </a:p>
        </p:txBody>
      </p:sp>
      <p:sp>
        <p:nvSpPr>
          <p:cNvPr id="9" name="Rektangel: rundade hörn 8">
            <a:extLst>
              <a:ext uri="{FF2B5EF4-FFF2-40B4-BE49-F238E27FC236}">
                <a16:creationId xmlns:a16="http://schemas.microsoft.com/office/drawing/2014/main" id="{BF28DDC0-FB77-F047-8BF1-9355961ED88C}"/>
              </a:ext>
            </a:extLst>
          </p:cNvPr>
          <p:cNvSpPr/>
          <p:nvPr/>
        </p:nvSpPr>
        <p:spPr>
          <a:xfrm>
            <a:off x="4977413" y="4742344"/>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tenderar att fokusera på information som sticker ut.</a:t>
            </a:r>
          </a:p>
          <a:p>
            <a:endParaRPr lang="sv-SE" sz="1100" dirty="0">
              <a:solidFill>
                <a:schemeClr val="bg1"/>
              </a:solidFill>
            </a:endParaRPr>
          </a:p>
          <a:p>
            <a:r>
              <a:rPr lang="sv-SE" sz="1100" b="1" dirty="0">
                <a:solidFill>
                  <a:schemeClr val="bg1"/>
                </a:solidFill>
              </a:rPr>
              <a:t>Nudge (Synliggörande):</a:t>
            </a:r>
            <a:r>
              <a:rPr lang="sv-SE" sz="1100" dirty="0">
                <a:solidFill>
                  <a:schemeClr val="bg1"/>
                </a:solidFill>
              </a:rPr>
              <a:t> Presentera skyltar med provokativt meddelande eller starka färger.</a:t>
            </a:r>
          </a:p>
        </p:txBody>
      </p:sp>
      <p:sp>
        <p:nvSpPr>
          <p:cNvPr id="10" name="Rektangel: rundade hörn 9">
            <a:extLst>
              <a:ext uri="{FF2B5EF4-FFF2-40B4-BE49-F238E27FC236}">
                <a16:creationId xmlns:a16="http://schemas.microsoft.com/office/drawing/2014/main" id="{6E5B10E9-2E51-0BAE-37EC-F8529140C2EC}"/>
              </a:ext>
            </a:extLst>
          </p:cNvPr>
          <p:cNvSpPr/>
          <p:nvPr/>
        </p:nvSpPr>
        <p:spPr>
          <a:xfrm>
            <a:off x="2725236" y="1535321"/>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påverkas av hur ett budskap är inramat.</a:t>
            </a:r>
          </a:p>
          <a:p>
            <a:endParaRPr lang="sv-SE" sz="1100" dirty="0">
              <a:solidFill>
                <a:schemeClr val="bg1"/>
              </a:solidFill>
            </a:endParaRPr>
          </a:p>
          <a:p>
            <a:r>
              <a:rPr lang="sv-SE" sz="1100" b="1" dirty="0">
                <a:solidFill>
                  <a:schemeClr val="bg1"/>
                </a:solidFill>
              </a:rPr>
              <a:t>Nudge (Inramning): </a:t>
            </a:r>
            <a:r>
              <a:rPr lang="sv-SE" sz="1100" dirty="0">
                <a:solidFill>
                  <a:schemeClr val="bg1"/>
                </a:solidFill>
              </a:rPr>
              <a:t>Kommunicera fördelar av att besöka ÅVCn utanför rusningstid. </a:t>
            </a:r>
          </a:p>
        </p:txBody>
      </p:sp>
      <p:sp>
        <p:nvSpPr>
          <p:cNvPr id="11" name="Rektangel: rundade hörn 10">
            <a:extLst>
              <a:ext uri="{FF2B5EF4-FFF2-40B4-BE49-F238E27FC236}">
                <a16:creationId xmlns:a16="http://schemas.microsoft.com/office/drawing/2014/main" id="{13570131-3370-9E21-BA82-009BC37F8544}"/>
              </a:ext>
            </a:extLst>
          </p:cNvPr>
          <p:cNvSpPr/>
          <p:nvPr/>
        </p:nvSpPr>
        <p:spPr>
          <a:xfrm>
            <a:off x="473059" y="3110365"/>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påverkas av sociala normer.</a:t>
            </a:r>
          </a:p>
          <a:p>
            <a:endParaRPr lang="sv-SE" sz="1100" dirty="0">
              <a:solidFill>
                <a:schemeClr val="bg1"/>
              </a:solidFill>
            </a:endParaRPr>
          </a:p>
          <a:p>
            <a:r>
              <a:rPr lang="sv-SE" sz="1100" b="1" dirty="0">
                <a:solidFill>
                  <a:schemeClr val="bg1"/>
                </a:solidFill>
              </a:rPr>
              <a:t>Nudge (Social bekräftelse): </a:t>
            </a:r>
            <a:r>
              <a:rPr lang="sv-SE" sz="1100" dirty="0">
                <a:solidFill>
                  <a:schemeClr val="bg1"/>
                </a:solidFill>
              </a:rPr>
              <a:t>Kommunicera att de flesta lämnar in till återbruket.</a:t>
            </a:r>
          </a:p>
        </p:txBody>
      </p:sp>
      <p:sp>
        <p:nvSpPr>
          <p:cNvPr id="12" name="Rektangel: rundade hörn 11">
            <a:extLst>
              <a:ext uri="{FF2B5EF4-FFF2-40B4-BE49-F238E27FC236}">
                <a16:creationId xmlns:a16="http://schemas.microsoft.com/office/drawing/2014/main" id="{68E2A06D-A2EA-1CEF-3BF5-755BD9BB5FB0}"/>
              </a:ext>
            </a:extLst>
          </p:cNvPr>
          <p:cNvSpPr/>
          <p:nvPr/>
        </p:nvSpPr>
        <p:spPr>
          <a:xfrm>
            <a:off x="2725236" y="3110365"/>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är mer benägna att utföra ett beteende om vi har gjort ett åtagande, t.ex. en plan.</a:t>
            </a:r>
          </a:p>
          <a:p>
            <a:endParaRPr lang="sv-SE" sz="1100" dirty="0">
              <a:solidFill>
                <a:schemeClr val="bg1"/>
              </a:solidFill>
            </a:endParaRPr>
          </a:p>
          <a:p>
            <a:r>
              <a:rPr lang="sv-SE" sz="1100" b="1" dirty="0">
                <a:solidFill>
                  <a:schemeClr val="bg1"/>
                </a:solidFill>
              </a:rPr>
              <a:t>Nudge (Åtagande): </a:t>
            </a:r>
            <a:r>
              <a:rPr lang="sv-SE" sz="1100" dirty="0">
                <a:solidFill>
                  <a:schemeClr val="bg1"/>
                </a:solidFill>
              </a:rPr>
              <a:t>Hjälp besökare att planera sitt besök och sortering.</a:t>
            </a:r>
          </a:p>
        </p:txBody>
      </p:sp>
      <p:sp>
        <p:nvSpPr>
          <p:cNvPr id="13" name="Rektangel: rundade hörn 12">
            <a:extLst>
              <a:ext uri="{FF2B5EF4-FFF2-40B4-BE49-F238E27FC236}">
                <a16:creationId xmlns:a16="http://schemas.microsoft.com/office/drawing/2014/main" id="{6327591A-D823-125A-BB90-4D9C8C444FD0}"/>
              </a:ext>
            </a:extLst>
          </p:cNvPr>
          <p:cNvSpPr/>
          <p:nvPr/>
        </p:nvSpPr>
        <p:spPr>
          <a:xfrm>
            <a:off x="473059" y="1535321"/>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a:solidFill>
                  <a:schemeClr val="bg1"/>
                </a:solidFill>
              </a:rPr>
              <a:t>Insikt: </a:t>
            </a:r>
            <a:r>
              <a:rPr lang="sv-SE" sz="1100">
                <a:solidFill>
                  <a:schemeClr val="bg1"/>
                </a:solidFill>
              </a:rPr>
              <a:t>Vi tenderar att undvika beteenden som upplevs besvärliga.</a:t>
            </a:r>
            <a:br>
              <a:rPr lang="sv-SE" sz="1100">
                <a:solidFill>
                  <a:schemeClr val="bg1"/>
                </a:solidFill>
              </a:rPr>
            </a:br>
            <a:endParaRPr lang="sv-SE" sz="1100" noProof="0">
              <a:solidFill>
                <a:schemeClr val="bg1"/>
              </a:solidFill>
            </a:endParaRPr>
          </a:p>
          <a:p>
            <a:r>
              <a:rPr lang="sv-SE" sz="1100" b="1">
                <a:solidFill>
                  <a:schemeClr val="bg1"/>
                </a:solidFill>
              </a:rPr>
              <a:t>Beteendeinsats: </a:t>
            </a:r>
            <a:r>
              <a:rPr lang="sv-SE" sz="1100">
                <a:solidFill>
                  <a:schemeClr val="bg1"/>
                </a:solidFill>
              </a:rPr>
              <a:t>Minska friktion i valsituationer.</a:t>
            </a:r>
          </a:p>
        </p:txBody>
      </p:sp>
      <p:sp>
        <p:nvSpPr>
          <p:cNvPr id="14" name="Rektangel: rundade hörn 13">
            <a:extLst>
              <a:ext uri="{FF2B5EF4-FFF2-40B4-BE49-F238E27FC236}">
                <a16:creationId xmlns:a16="http://schemas.microsoft.com/office/drawing/2014/main" id="{B0D12389-477C-A4A6-A7B4-2F626C468116}"/>
              </a:ext>
            </a:extLst>
          </p:cNvPr>
          <p:cNvSpPr/>
          <p:nvPr/>
        </p:nvSpPr>
        <p:spPr>
          <a:xfrm>
            <a:off x="473059" y="4742344"/>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(Nutidsfällan): </a:t>
            </a:r>
            <a:r>
              <a:rPr lang="sv-SE" sz="1100" b="0" i="0" dirty="0">
                <a:solidFill>
                  <a:schemeClr val="bg1"/>
                </a:solidFill>
                <a:effectLst/>
              </a:rPr>
              <a:t>Vi tenderar att välja omedelbara fördelar över fördelar på längre sikt.</a:t>
            </a:r>
            <a:endParaRPr lang="sv-SE" sz="1100" dirty="0">
              <a:solidFill>
                <a:schemeClr val="bg1"/>
              </a:solidFill>
            </a:endParaRPr>
          </a:p>
          <a:p>
            <a:endParaRPr lang="sv-SE" sz="1100" dirty="0">
              <a:solidFill>
                <a:schemeClr val="bg1"/>
              </a:solidFill>
            </a:endParaRPr>
          </a:p>
          <a:p>
            <a:r>
              <a:rPr lang="sv-SE" sz="1100" b="1" dirty="0">
                <a:solidFill>
                  <a:schemeClr val="bg1"/>
                </a:solidFill>
              </a:rPr>
              <a:t>Nudge (Belöning): </a:t>
            </a:r>
            <a:r>
              <a:rPr lang="sv-SE" sz="1100" dirty="0">
                <a:solidFill>
                  <a:schemeClr val="bg1"/>
                </a:solidFill>
              </a:rPr>
              <a:t>Ge omedelbar belöning* när besökare sorterar rätt.</a:t>
            </a:r>
            <a:endParaRPr lang="sv-SE" sz="1100" noProof="0" dirty="0">
              <a:solidFill>
                <a:schemeClr val="bg1"/>
              </a:solidFill>
            </a:endParaRPr>
          </a:p>
        </p:txBody>
      </p:sp>
      <p:sp>
        <p:nvSpPr>
          <p:cNvPr id="15" name="Rektangel: rundade hörn 14">
            <a:extLst>
              <a:ext uri="{FF2B5EF4-FFF2-40B4-BE49-F238E27FC236}">
                <a16:creationId xmlns:a16="http://schemas.microsoft.com/office/drawing/2014/main" id="{C2EAA3B6-AF25-852E-AF5E-98DA10118330}"/>
              </a:ext>
            </a:extLst>
          </p:cNvPr>
          <p:cNvSpPr/>
          <p:nvPr/>
        </p:nvSpPr>
        <p:spPr>
          <a:xfrm>
            <a:off x="2725236" y="4742344"/>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är mer benägna att utföra ett beteende om vi får positiv feedback.</a:t>
            </a:r>
          </a:p>
          <a:p>
            <a:endParaRPr lang="sv-SE" sz="1100" noProof="0" dirty="0">
              <a:solidFill>
                <a:schemeClr val="bg1"/>
              </a:solidFill>
            </a:endParaRPr>
          </a:p>
          <a:p>
            <a:r>
              <a:rPr lang="sv-SE" sz="1100" b="1" dirty="0">
                <a:solidFill>
                  <a:schemeClr val="bg1"/>
                </a:solidFill>
              </a:rPr>
              <a:t>Nudge (Återkoppling): </a:t>
            </a:r>
            <a:r>
              <a:rPr lang="sv-SE" sz="1100" dirty="0">
                <a:solidFill>
                  <a:schemeClr val="bg1"/>
                </a:solidFill>
              </a:rPr>
              <a:t>Kommunicera ”Tack för att du besöker ÅVC:n utanför rusningstid”.</a:t>
            </a:r>
          </a:p>
        </p:txBody>
      </p:sp>
      <p:sp>
        <p:nvSpPr>
          <p:cNvPr id="16" name="Rektangel: rundade hörn 15">
            <a:extLst>
              <a:ext uri="{FF2B5EF4-FFF2-40B4-BE49-F238E27FC236}">
                <a16:creationId xmlns:a16="http://schemas.microsoft.com/office/drawing/2014/main" id="{442AC7B6-CDC1-2FD0-4E6B-59485D6C9F24}"/>
              </a:ext>
            </a:extLst>
          </p:cNvPr>
          <p:cNvSpPr/>
          <p:nvPr/>
        </p:nvSpPr>
        <p:spPr>
          <a:xfrm>
            <a:off x="4977413" y="1535321"/>
            <a:ext cx="2164155" cy="15181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100" b="1" dirty="0">
                <a:solidFill>
                  <a:schemeClr val="bg1"/>
                </a:solidFill>
              </a:rPr>
              <a:t>Insikt: </a:t>
            </a:r>
            <a:r>
              <a:rPr lang="sv-SE" sz="1100" dirty="0">
                <a:solidFill>
                  <a:schemeClr val="bg1"/>
                </a:solidFill>
              </a:rPr>
              <a:t>Vi påverkas av vem avsändaren är.</a:t>
            </a:r>
          </a:p>
          <a:p>
            <a:endParaRPr lang="sv-SE" sz="1100" noProof="0" dirty="0">
              <a:solidFill>
                <a:schemeClr val="bg1"/>
              </a:solidFill>
            </a:endParaRPr>
          </a:p>
          <a:p>
            <a:r>
              <a:rPr lang="sv-SE" sz="1100" b="1" dirty="0">
                <a:solidFill>
                  <a:schemeClr val="bg1"/>
                </a:solidFill>
              </a:rPr>
              <a:t>Nudge (Avsändareffekt): </a:t>
            </a:r>
            <a:r>
              <a:rPr lang="sv-SE" sz="1100" dirty="0">
                <a:solidFill>
                  <a:schemeClr val="bg1"/>
                </a:solidFill>
              </a:rPr>
              <a:t>Använd en person som målgruppen ser upp till för att förmedla era budskap.</a:t>
            </a:r>
          </a:p>
        </p:txBody>
      </p:sp>
      <p:pic>
        <p:nvPicPr>
          <p:cNvPr id="1026" name="Picture 2" descr="Sea of lightbulbs in park with one lit up">
            <a:extLst>
              <a:ext uri="{FF2B5EF4-FFF2-40B4-BE49-F238E27FC236}">
                <a16:creationId xmlns:a16="http://schemas.microsoft.com/office/drawing/2014/main" id="{41EC01A6-C25A-849E-11DF-B8B98D8C5B95}"/>
              </a:ext>
            </a:extLst>
          </p:cNvPr>
          <p:cNvPicPr>
            <a:picLocks noChangeAspect="1" noChangeArrowheads="1"/>
          </p:cNvPicPr>
          <p:nvPr/>
        </p:nvPicPr>
        <p:blipFill>
          <a:blip r:embed="rId3"/>
          <a:srcRect/>
          <a:stretch/>
        </p:blipFill>
        <p:spPr bwMode="auto">
          <a:xfrm>
            <a:off x="8468006" y="4093381"/>
            <a:ext cx="3516298" cy="2635507"/>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7BB35CAF-E68F-0510-07CF-B361B9316059}"/>
              </a:ext>
            </a:extLst>
          </p:cNvPr>
          <p:cNvSpPr/>
          <p:nvPr/>
        </p:nvSpPr>
        <p:spPr>
          <a:xfrm>
            <a:off x="7388352" y="5112800"/>
            <a:ext cx="820327" cy="662570"/>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1E666FAB-3FF5-E42E-DFAB-2EE418042188}"/>
              </a:ext>
            </a:extLst>
          </p:cNvPr>
          <p:cNvSpPr txBox="1"/>
          <p:nvPr/>
        </p:nvSpPr>
        <p:spPr>
          <a:xfrm>
            <a:off x="471595" y="6351162"/>
            <a:ext cx="6706482" cy="369332"/>
          </a:xfrm>
          <a:prstGeom prst="rect">
            <a:avLst/>
          </a:prstGeom>
          <a:noFill/>
        </p:spPr>
        <p:txBody>
          <a:bodyPr wrap="square" rtlCol="0">
            <a:spAutoFit/>
          </a:bodyPr>
          <a:lstStyle/>
          <a:p>
            <a:r>
              <a:rPr lang="sv-SE" sz="900" dirty="0"/>
              <a:t>* Belöningen kan vara t.ex. en gåva eller ett erkännande, men för att det ska räknas som en nudge får den inte innebära en stor förändring i ekonomiska incitament.</a:t>
            </a:r>
          </a:p>
        </p:txBody>
      </p:sp>
      <p:sp>
        <p:nvSpPr>
          <p:cNvPr id="6" name="TextBox 5">
            <a:extLst>
              <a:ext uri="{FF2B5EF4-FFF2-40B4-BE49-F238E27FC236}">
                <a16:creationId xmlns:a16="http://schemas.microsoft.com/office/drawing/2014/main" id="{1BF01D47-5430-C6C5-33F4-FC9B1292AD71}"/>
              </a:ext>
            </a:extLst>
          </p:cNvPr>
          <p:cNvSpPr txBox="1"/>
          <p:nvPr/>
        </p:nvSpPr>
        <p:spPr>
          <a:xfrm>
            <a:off x="381265" y="992488"/>
            <a:ext cx="7523999" cy="400110"/>
          </a:xfrm>
          <a:prstGeom prst="rect">
            <a:avLst/>
          </a:prstGeom>
          <a:noFill/>
        </p:spPr>
        <p:txBody>
          <a:bodyPr wrap="square" rtlCol="0">
            <a:spAutoFit/>
          </a:bodyPr>
          <a:lstStyle/>
          <a:p>
            <a:r>
              <a:rPr lang="sv-SE" sz="2000" dirty="0">
                <a:solidFill>
                  <a:srgbClr val="68A2A6"/>
                </a:solidFill>
              </a:rPr>
              <a:t>Gör det lätt att göra rätt.</a:t>
            </a:r>
          </a:p>
        </p:txBody>
      </p:sp>
    </p:spTree>
    <p:extLst>
      <p:ext uri="{BB962C8B-B14F-4D97-AF65-F5344CB8AC3E}">
        <p14:creationId xmlns:p14="http://schemas.microsoft.com/office/powerpoint/2010/main" val="370719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9513B30-9884-930D-3DA4-F3A7EF8D4F6E}"/>
              </a:ext>
            </a:extLst>
          </p:cNvPr>
          <p:cNvSpPr>
            <a:spLocks noGrp="1"/>
          </p:cNvSpPr>
          <p:nvPr>
            <p:ph sz="half" idx="2"/>
          </p:nvPr>
        </p:nvSpPr>
        <p:spPr/>
        <p:txBody>
          <a:bodyPr>
            <a:normAutofit/>
          </a:bodyPr>
          <a:lstStyle/>
          <a:p>
            <a:r>
              <a:rPr lang="sv-SE" sz="1800" i="1">
                <a:effectLst/>
                <a:latin typeface="Gotham Rounded Light"/>
                <a:ea typeface="Times New Roman" panose="02020603050405020304" pitchFamily="18" charset="0"/>
                <a:cs typeface="Times New Roman" panose="02020603050405020304" pitchFamily="18" charset="0"/>
              </a:rPr>
              <a:t>Handboken ger förslag på hur man kan förbättra kommunikationen på återvinningscentraler genom att adressera vanliga utmaningar.</a:t>
            </a:r>
            <a:br>
              <a:rPr lang="sv-SE" sz="1800" i="1">
                <a:effectLst/>
                <a:latin typeface="Gotham Rounded Light"/>
                <a:ea typeface="Times New Roman" panose="02020603050405020304" pitchFamily="18" charset="0"/>
                <a:cs typeface="Times New Roman" panose="02020603050405020304" pitchFamily="18" charset="0"/>
              </a:rPr>
            </a:br>
            <a:endParaRPr lang="sv-SE" sz="1800" i="1">
              <a:effectLst/>
              <a:latin typeface="Gotham Rounded Light"/>
              <a:ea typeface="Times New Roman" panose="02020603050405020304" pitchFamily="18" charset="0"/>
              <a:cs typeface="Times New Roman" panose="02020603050405020304" pitchFamily="18" charset="0"/>
            </a:endParaRPr>
          </a:p>
          <a:p>
            <a:r>
              <a:rPr lang="sv-SE" sz="1800" i="1">
                <a:effectLst/>
                <a:latin typeface="Gotham Rounded Light"/>
                <a:ea typeface="Times New Roman" panose="02020603050405020304" pitchFamily="18" charset="0"/>
                <a:cs typeface="Times New Roman" panose="02020603050405020304" pitchFamily="18" charset="0"/>
              </a:rPr>
              <a:t>Den presenterar också beteendeinsikter för att öka förståelsen för dessa utmaningar. </a:t>
            </a:r>
            <a:br>
              <a:rPr lang="sv-SE" sz="1800" i="1">
                <a:effectLst/>
                <a:latin typeface="Gotham Rounded Light"/>
                <a:ea typeface="Times New Roman" panose="02020603050405020304" pitchFamily="18" charset="0"/>
                <a:cs typeface="Times New Roman" panose="02020603050405020304" pitchFamily="18" charset="0"/>
              </a:rPr>
            </a:br>
            <a:endParaRPr lang="sv-SE" sz="1800" i="1">
              <a:effectLst/>
              <a:latin typeface="Gotham Rounded Light"/>
              <a:ea typeface="Times New Roman" panose="02020603050405020304" pitchFamily="18" charset="0"/>
              <a:cs typeface="Times New Roman" panose="02020603050405020304" pitchFamily="18" charset="0"/>
            </a:endParaRPr>
          </a:p>
          <a:p>
            <a:r>
              <a:rPr lang="sv-SE" sz="1800" i="1">
                <a:latin typeface="Gotham Rounded Light"/>
                <a:ea typeface="Times New Roman" panose="02020603050405020304" pitchFamily="18" charset="0"/>
                <a:cs typeface="Times New Roman" panose="02020603050405020304" pitchFamily="18" charset="0"/>
              </a:rPr>
              <a:t>Efter att ha </a:t>
            </a:r>
            <a:r>
              <a:rPr lang="sv-SE" sz="1800" i="1">
                <a:effectLst/>
                <a:latin typeface="Gotham Rounded Light"/>
                <a:ea typeface="Times New Roman" panose="02020603050405020304" pitchFamily="18" charset="0"/>
                <a:cs typeface="Times New Roman" panose="02020603050405020304" pitchFamily="18" charset="0"/>
              </a:rPr>
              <a:t>kartlagt beteendeutmaningar på den egna återvinningscentral</a:t>
            </a:r>
            <a:r>
              <a:rPr lang="sv-SE" sz="1800" i="1">
                <a:latin typeface="Gotham Rounded Light"/>
                <a:ea typeface="Times New Roman" panose="02020603050405020304" pitchFamily="18" charset="0"/>
                <a:cs typeface="Times New Roman" panose="02020603050405020304" pitchFamily="18" charset="0"/>
              </a:rPr>
              <a:t>en,</a:t>
            </a:r>
            <a:r>
              <a:rPr lang="sv-SE" sz="1800" i="1">
                <a:effectLst/>
                <a:latin typeface="Gotham Rounded Light"/>
                <a:ea typeface="Times New Roman" panose="02020603050405020304" pitchFamily="18" charset="0"/>
                <a:cs typeface="Times New Roman" panose="02020603050405020304" pitchFamily="18" charset="0"/>
              </a:rPr>
              <a:t> kan ansvariga testa olika beteendeinsatser och </a:t>
            </a:r>
            <a:r>
              <a:rPr lang="sv-SE" sz="1800" i="1" err="1">
                <a:effectLst/>
                <a:latin typeface="Gotham Rounded Light"/>
                <a:ea typeface="Times New Roman" panose="02020603050405020304" pitchFamily="18" charset="0"/>
                <a:cs typeface="Times New Roman" panose="02020603050405020304" pitchFamily="18" charset="0"/>
              </a:rPr>
              <a:t>nudges</a:t>
            </a:r>
            <a:r>
              <a:rPr lang="sv-SE" sz="1800" i="1">
                <a:effectLst/>
                <a:latin typeface="Gotham Rounded Light"/>
                <a:ea typeface="Times New Roman" panose="02020603050405020304" pitchFamily="18" charset="0"/>
                <a:cs typeface="Times New Roman" panose="02020603050405020304" pitchFamily="18" charset="0"/>
              </a:rPr>
              <a:t> för att uppnå önskade beteendeförändringar.</a:t>
            </a:r>
          </a:p>
        </p:txBody>
      </p:sp>
      <p:sp>
        <p:nvSpPr>
          <p:cNvPr id="4" name="Rubrik 3">
            <a:extLst>
              <a:ext uri="{FF2B5EF4-FFF2-40B4-BE49-F238E27FC236}">
                <a16:creationId xmlns:a16="http://schemas.microsoft.com/office/drawing/2014/main" id="{2DD32B46-05BE-677E-C4C9-468E292C56C1}"/>
              </a:ext>
            </a:extLst>
          </p:cNvPr>
          <p:cNvSpPr>
            <a:spLocks noGrp="1"/>
          </p:cNvSpPr>
          <p:nvPr>
            <p:ph type="title"/>
          </p:nvPr>
        </p:nvSpPr>
        <p:spPr/>
        <p:txBody>
          <a:bodyPr>
            <a:normAutofit fontScale="90000"/>
          </a:bodyPr>
          <a:lstStyle/>
          <a:p>
            <a:r>
              <a:rPr lang="en-US" sz="3200">
                <a:solidFill>
                  <a:schemeClr val="tx2"/>
                </a:solidFill>
              </a:rPr>
              <a:t>Utmaningar &amp; möjligheter för </a:t>
            </a:r>
            <a:r>
              <a:rPr lang="en-US" sz="3200" err="1">
                <a:solidFill>
                  <a:schemeClr val="tx2"/>
                </a:solidFill>
              </a:rPr>
              <a:t>kommunikation</a:t>
            </a:r>
            <a:r>
              <a:rPr lang="en-US" sz="1800" b="0" i="0">
                <a:solidFill>
                  <a:srgbClr val="009DF0"/>
                </a:solidFill>
                <a:effectLst/>
                <a:latin typeface="Verdana" panose="020B0604030504040204" pitchFamily="34" charset="0"/>
              </a:rPr>
              <a:t>​</a:t>
            </a:r>
            <a:endParaRPr lang="sv-SE"/>
          </a:p>
        </p:txBody>
      </p:sp>
      <p:pic>
        <p:nvPicPr>
          <p:cNvPr id="8" name="Bildobjekt 7">
            <a:extLst>
              <a:ext uri="{FF2B5EF4-FFF2-40B4-BE49-F238E27FC236}">
                <a16:creationId xmlns:a16="http://schemas.microsoft.com/office/drawing/2014/main" id="{DE98A767-6EE2-DDA5-29A0-08639F6B4026}"/>
              </a:ext>
            </a:extLst>
          </p:cNvPr>
          <p:cNvPicPr>
            <a:picLocks noChangeAspect="1"/>
          </p:cNvPicPr>
          <p:nvPr/>
        </p:nvPicPr>
        <p:blipFill rotWithShape="1">
          <a:blip r:embed="rId3"/>
          <a:srcRect l="25017"/>
          <a:stretch/>
        </p:blipFill>
        <p:spPr>
          <a:xfrm>
            <a:off x="1123362" y="2339121"/>
            <a:ext cx="7021130" cy="3646910"/>
          </a:xfrm>
          <a:prstGeom prst="rect">
            <a:avLst/>
          </a:prstGeom>
        </p:spPr>
      </p:pic>
      <p:sp>
        <p:nvSpPr>
          <p:cNvPr id="7" name="Arrow: Right 6">
            <a:extLst>
              <a:ext uri="{FF2B5EF4-FFF2-40B4-BE49-F238E27FC236}">
                <a16:creationId xmlns:a16="http://schemas.microsoft.com/office/drawing/2014/main" id="{4C435747-BFFB-2915-D119-D31C86EDFE7A}"/>
              </a:ext>
            </a:extLst>
          </p:cNvPr>
          <p:cNvSpPr/>
          <p:nvPr/>
        </p:nvSpPr>
        <p:spPr>
          <a:xfrm>
            <a:off x="359998" y="3310677"/>
            <a:ext cx="763365" cy="616688"/>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bg1"/>
                </a:solidFill>
              </a:rPr>
              <a:t>Före</a:t>
            </a:r>
          </a:p>
        </p:txBody>
      </p:sp>
      <p:sp>
        <p:nvSpPr>
          <p:cNvPr id="9" name="Arrow: Right 8">
            <a:extLst>
              <a:ext uri="{FF2B5EF4-FFF2-40B4-BE49-F238E27FC236}">
                <a16:creationId xmlns:a16="http://schemas.microsoft.com/office/drawing/2014/main" id="{899D6EBC-3168-0675-E3B3-20BBECFE517F}"/>
              </a:ext>
            </a:extLst>
          </p:cNvPr>
          <p:cNvSpPr/>
          <p:nvPr/>
        </p:nvSpPr>
        <p:spPr>
          <a:xfrm>
            <a:off x="359998" y="4066898"/>
            <a:ext cx="763364" cy="616688"/>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bg1"/>
                </a:solidFill>
              </a:rPr>
              <a:t>Under</a:t>
            </a:r>
          </a:p>
        </p:txBody>
      </p:sp>
      <p:sp>
        <p:nvSpPr>
          <p:cNvPr id="10" name="Arrow: Right 9">
            <a:extLst>
              <a:ext uri="{FF2B5EF4-FFF2-40B4-BE49-F238E27FC236}">
                <a16:creationId xmlns:a16="http://schemas.microsoft.com/office/drawing/2014/main" id="{A35B73C3-16F4-5A0E-9AD0-7045CC566136}"/>
              </a:ext>
            </a:extLst>
          </p:cNvPr>
          <p:cNvSpPr/>
          <p:nvPr/>
        </p:nvSpPr>
        <p:spPr>
          <a:xfrm>
            <a:off x="359998" y="4827083"/>
            <a:ext cx="763365" cy="616688"/>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bg1"/>
                </a:solidFill>
              </a:rPr>
              <a:t>Efter</a:t>
            </a:r>
          </a:p>
        </p:txBody>
      </p:sp>
      <p:sp>
        <p:nvSpPr>
          <p:cNvPr id="11" name="TextBox 10">
            <a:extLst>
              <a:ext uri="{FF2B5EF4-FFF2-40B4-BE49-F238E27FC236}">
                <a16:creationId xmlns:a16="http://schemas.microsoft.com/office/drawing/2014/main" id="{114708B9-3FE7-9F4D-09E3-93BA4E7FD80C}"/>
              </a:ext>
            </a:extLst>
          </p:cNvPr>
          <p:cNvSpPr txBox="1"/>
          <p:nvPr/>
        </p:nvSpPr>
        <p:spPr>
          <a:xfrm>
            <a:off x="381265" y="1577668"/>
            <a:ext cx="7523999" cy="400110"/>
          </a:xfrm>
          <a:prstGeom prst="rect">
            <a:avLst/>
          </a:prstGeom>
          <a:noFill/>
        </p:spPr>
        <p:txBody>
          <a:bodyPr wrap="square" rtlCol="0">
            <a:spAutoFit/>
          </a:bodyPr>
          <a:lstStyle/>
          <a:p>
            <a:r>
              <a:rPr lang="sv-SE" sz="2000">
                <a:solidFill>
                  <a:srgbClr val="68A2A6"/>
                </a:solidFill>
              </a:rPr>
              <a:t>Före, under och efter besöket på återvinningscentralen.</a:t>
            </a:r>
          </a:p>
        </p:txBody>
      </p:sp>
    </p:spTree>
    <p:extLst>
      <p:ext uri="{BB962C8B-B14F-4D97-AF65-F5344CB8AC3E}">
        <p14:creationId xmlns:p14="http://schemas.microsoft.com/office/powerpoint/2010/main" val="249969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a:t>Tips!</a:t>
            </a:r>
            <a:endParaRPr lang="sv-SE"/>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15937" y="1549928"/>
            <a:ext cx="3635933" cy="4258203"/>
          </a:xfrm>
        </p:spPr>
        <p:txBody>
          <a:bodyPr>
            <a:normAutofit fontScale="70000" lnSpcReduction="20000"/>
          </a:bodyPr>
          <a:lstStyle/>
          <a:p>
            <a:pPr algn="just">
              <a:lnSpc>
                <a:spcPts val="1300"/>
              </a:lnSpc>
              <a:spcBef>
                <a:spcPts val="300"/>
              </a:spcBef>
              <a:spcAft>
                <a:spcPts val="900"/>
              </a:spcAft>
            </a:pPr>
            <a:r>
              <a:rPr lang="sv-SE" b="1" dirty="0">
                <a:effectLst/>
                <a:latin typeface="+mj-lt"/>
                <a:ea typeface="Times New Roman" panose="02020603050405020304" pitchFamily="18" charset="0"/>
                <a:cs typeface="Times New Roman" panose="02020603050405020304" pitchFamily="18" charset="0"/>
              </a:rPr>
              <a:t>Kom ihåg!</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Lägg tid på att formulera syftet med kommunikationen </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Identifiera målgrupp och försök förstå dina målgruppers behov och drivkrafter</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Formulera korta, enkla och tydliga budskap</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Använd flera kanaler för samma budskap för att upprepa och förstärka</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Säkerställ att relevanta medarbetare och personal som arbetar med eller på ÅVC:er antingen är involverade i framtagande av och/eller informerade om kommunikationen</a:t>
            </a:r>
          </a:p>
          <a:p>
            <a:pPr marL="342900" lvl="0" indent="-342900" algn="just">
              <a:lnSpc>
                <a:spcPct val="100000"/>
              </a:lnSpc>
              <a:spcBef>
                <a:spcPts val="300"/>
              </a:spcBef>
              <a:spcAft>
                <a:spcPts val="900"/>
              </a:spcAft>
              <a:buFont typeface="Symbol" panose="05050102010706020507" pitchFamily="18" charset="2"/>
              <a:buChar char=""/>
            </a:pPr>
            <a:r>
              <a:rPr lang="sv-SE" dirty="0">
                <a:solidFill>
                  <a:srgbClr val="000000"/>
                </a:solidFill>
                <a:effectLst/>
                <a:latin typeface="+mj-lt"/>
                <a:ea typeface="Times New Roman" panose="02020603050405020304" pitchFamily="18" charset="0"/>
                <a:cs typeface="Times New Roman" panose="02020603050405020304" pitchFamily="18" charset="0"/>
              </a:rPr>
              <a:t>Lär er av genomförda projekt för att kunna bli ännu bättre till nästa gång</a:t>
            </a:r>
          </a:p>
          <a:p>
            <a:endParaRPr lang="sv-SE" sz="1400" dirty="0"/>
          </a:p>
        </p:txBody>
      </p:sp>
      <p:sp>
        <p:nvSpPr>
          <p:cNvPr id="5" name="Platshållare för text 2">
            <a:extLst>
              <a:ext uri="{FF2B5EF4-FFF2-40B4-BE49-F238E27FC236}">
                <a16:creationId xmlns:a16="http://schemas.microsoft.com/office/drawing/2014/main" id="{0D05ADA8-FCE9-98D3-45F9-E76B5C6E824C}"/>
              </a:ext>
            </a:extLst>
          </p:cNvPr>
          <p:cNvSpPr txBox="1">
            <a:spLocks/>
          </p:cNvSpPr>
          <p:nvPr/>
        </p:nvSpPr>
        <p:spPr>
          <a:xfrm>
            <a:off x="8219838" y="1549928"/>
            <a:ext cx="3635933" cy="457902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lnSpc>
                <a:spcPts val="1300"/>
              </a:lnSpc>
              <a:spcBef>
                <a:spcPts val="300"/>
              </a:spcBef>
              <a:spcAft>
                <a:spcPts val="900"/>
              </a:spcAft>
            </a:pPr>
            <a:r>
              <a:rPr lang="sv-SE" sz="1400" b="1" dirty="0">
                <a:solidFill>
                  <a:srgbClr val="007079"/>
                </a:solidFill>
                <a:latin typeface="+mj-lt"/>
                <a:cs typeface="Times New Roman" panose="02020603050405020304" pitchFamily="18" charset="0"/>
              </a:rPr>
              <a:t>Vägledande frågor beteendeförändring</a:t>
            </a:r>
          </a:p>
          <a:p>
            <a:pPr lvl="0">
              <a:lnSpc>
                <a:spcPct val="100000"/>
              </a:lnSpc>
              <a:spcBef>
                <a:spcPts val="300"/>
              </a:spcBef>
              <a:spcAft>
                <a:spcPts val="900"/>
              </a:spcAft>
            </a:pPr>
            <a:r>
              <a:rPr lang="sv-SE" sz="1400" b="1" dirty="0">
                <a:solidFill>
                  <a:srgbClr val="007079"/>
                </a:solidFill>
                <a:latin typeface="+mj-lt"/>
                <a:cs typeface="Times New Roman" panose="02020603050405020304" pitchFamily="18" charset="0"/>
              </a:rPr>
              <a:t>För att skapa förståelse:</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Känner vi till beteendeutmaningar för våra besökare? Förstår vi dem tillräckligt bra?</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Har besökaren förmåga (t.ex. kunskap, fysisk kapabilitet) att utföra det önskade beteendet?</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Är besökaren motiverad att utföra det önskade beteendet?</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Främjar miljön det önskade beteendet – både den fysiska miljön på ÅVC:n samt besökarens sociala krets?</a:t>
            </a:r>
          </a:p>
          <a:p>
            <a:pPr>
              <a:lnSpc>
                <a:spcPct val="100000"/>
              </a:lnSpc>
              <a:spcBef>
                <a:spcPts val="300"/>
              </a:spcBef>
              <a:spcAft>
                <a:spcPts val="900"/>
              </a:spcAft>
            </a:pPr>
            <a:r>
              <a:rPr lang="sv-SE" sz="1400" b="1" dirty="0">
                <a:solidFill>
                  <a:srgbClr val="007079"/>
                </a:solidFill>
                <a:latin typeface="+mj-lt"/>
                <a:cs typeface="Times New Roman" panose="02020603050405020304" pitchFamily="18" charset="0"/>
              </a:rPr>
              <a:t>För att främja förändring:</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Är önskade beteenden lätta att genomföra och attraktiva? Får besökaren uppmaningar vid rätt tidpunkt (t.ex. informeras om riktlinjer när hen står redo att återvinna)?</a:t>
            </a:r>
          </a:p>
          <a:p>
            <a:pPr marL="171450" lvl="0" indent="-171450">
              <a:lnSpc>
                <a:spcPct val="100000"/>
              </a:lnSpc>
              <a:spcBef>
                <a:spcPts val="300"/>
              </a:spcBef>
              <a:spcAft>
                <a:spcPts val="900"/>
              </a:spcAft>
              <a:buFont typeface="Arial" panose="020B0604020202020204" pitchFamily="34" charset="0"/>
              <a:buChar char="•"/>
            </a:pPr>
            <a:r>
              <a:rPr lang="sv-SE" sz="1400" dirty="0">
                <a:solidFill>
                  <a:srgbClr val="000000"/>
                </a:solidFill>
                <a:latin typeface="+mj-lt"/>
                <a:cs typeface="Times New Roman" panose="02020603050405020304" pitchFamily="18" charset="0"/>
              </a:rPr>
              <a:t>Innan implementering av en ny insats, har vi testat och följt upp effekt?</a:t>
            </a:r>
          </a:p>
          <a:p>
            <a:endParaRPr lang="sv-SE" sz="1400" dirty="0">
              <a:latin typeface="+mj-lt"/>
            </a:endParaRPr>
          </a:p>
        </p:txBody>
      </p:sp>
      <p:sp>
        <p:nvSpPr>
          <p:cNvPr id="6" name="Platshållare för text 2">
            <a:extLst>
              <a:ext uri="{FF2B5EF4-FFF2-40B4-BE49-F238E27FC236}">
                <a16:creationId xmlns:a16="http://schemas.microsoft.com/office/drawing/2014/main" id="{22C39DEF-0EC1-5F1C-B741-47342CB5F09A}"/>
              </a:ext>
            </a:extLst>
          </p:cNvPr>
          <p:cNvSpPr txBox="1">
            <a:spLocks/>
          </p:cNvSpPr>
          <p:nvPr/>
        </p:nvSpPr>
        <p:spPr>
          <a:xfrm>
            <a:off x="4367887" y="1549929"/>
            <a:ext cx="3635933" cy="42582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lnSpc>
                <a:spcPts val="1300"/>
              </a:lnSpc>
              <a:spcBef>
                <a:spcPts val="300"/>
              </a:spcBef>
              <a:spcAft>
                <a:spcPts val="900"/>
              </a:spcAft>
            </a:pPr>
            <a:r>
              <a:rPr lang="sv-SE" sz="1400" b="1" dirty="0">
                <a:solidFill>
                  <a:srgbClr val="007079"/>
                </a:solidFill>
                <a:latin typeface="+mj-lt"/>
                <a:cs typeface="Times New Roman" panose="02020603050405020304" pitchFamily="18" charset="0"/>
              </a:rPr>
              <a:t>Vägledande frågor kommunikation</a:t>
            </a:r>
            <a:endParaRPr lang="sv-SE" sz="1400" b="1" dirty="0">
              <a:solidFill>
                <a:srgbClr val="000000"/>
              </a:solidFill>
              <a:latin typeface="+mj-lt"/>
              <a:cs typeface="Times New Roman" panose="02020603050405020304" pitchFamily="18" charset="0"/>
            </a:endParaRP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Vad vill vi uppnå?</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På vilket sätt kan kommunikation hjälpa oss att uppnå det?</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Vilka vill vi ska tänka/kunna, känna/tycka eller göra vad?</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Vilka är våra viktigaste budskap?</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Vad vet vi om våra målgruppers förutsättningar för att ta till sig av våra budskap? Hur kan vi ta reda på mer om dem?</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Var finns våra målgrupper? Vilka kanaler ska vi använda?</a:t>
            </a:r>
          </a:p>
          <a:p>
            <a:pPr marL="342900" lvl="0" indent="-342900">
              <a:lnSpc>
                <a:spcPct val="100000"/>
              </a:lnSpc>
              <a:spcBef>
                <a:spcPts val="300"/>
              </a:spcBef>
              <a:spcAft>
                <a:spcPts val="900"/>
              </a:spcAft>
              <a:buFont typeface="Symbol" panose="05050102010706020507" pitchFamily="18" charset="2"/>
              <a:buChar char=""/>
            </a:pPr>
            <a:r>
              <a:rPr lang="sv-SE" sz="1400" dirty="0">
                <a:solidFill>
                  <a:srgbClr val="000000"/>
                </a:solidFill>
                <a:latin typeface="+mj-lt"/>
                <a:cs typeface="Times New Roman" panose="02020603050405020304" pitchFamily="18" charset="0"/>
              </a:rPr>
              <a:t>Hur kan vi ta reda på om kommunikationen fick önskad effekt?</a:t>
            </a:r>
          </a:p>
          <a:p>
            <a:endParaRPr lang="sv-SE" sz="1400" dirty="0"/>
          </a:p>
        </p:txBody>
      </p:sp>
    </p:spTree>
    <p:extLst>
      <p:ext uri="{BB962C8B-B14F-4D97-AF65-F5344CB8AC3E}">
        <p14:creationId xmlns:p14="http://schemas.microsoft.com/office/powerpoint/2010/main" val="87174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kern="0" dirty="0"/>
              <a:t>Camilla Nilsson, rådgivare för ÅVC, återbruk på ÅVC, insamling av farligt avfall och el-avfall</a:t>
            </a:r>
          </a:p>
          <a:p>
            <a:r>
              <a:rPr lang="sv-SE" kern="0" dirty="0"/>
              <a:t>E-post: </a:t>
            </a:r>
            <a:r>
              <a:rPr lang="sv-SE" kern="0" dirty="0" err="1"/>
              <a:t>camilla.nilsson@avfallsverige.se</a:t>
            </a:r>
            <a:endParaRPr lang="sv-SE" kern="0"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txBody>
          <a:bodyPr/>
          <a:lstStyle/>
          <a:p>
            <a:endParaRPr lang="sv-SE"/>
          </a:p>
        </p:txBody>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3F5076648BB24E8E48999FF46CFD13" ma:contentTypeVersion="13" ma:contentTypeDescription="Create a new document." ma:contentTypeScope="" ma:versionID="1db8c10202b57157e9a5d11c7e3c7059">
  <xsd:schema xmlns:xsd="http://www.w3.org/2001/XMLSchema" xmlns:xs="http://www.w3.org/2001/XMLSchema" xmlns:p="http://schemas.microsoft.com/office/2006/metadata/properties" xmlns:ns2="eef7fb3d-4f8b-4955-8084-1575d3403ab5" xmlns:ns3="9f403bba-c4d7-46bc-aa7c-c4bbe7542ec4" targetNamespace="http://schemas.microsoft.com/office/2006/metadata/properties" ma:root="true" ma:fieldsID="fd2467461d99e571f30743428793ce29" ns2:_="" ns3:_="">
    <xsd:import namespace="eef7fb3d-4f8b-4955-8084-1575d3403ab5"/>
    <xsd:import namespace="9f403bba-c4d7-46bc-aa7c-c4bbe7542ec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7fb3d-4f8b-4955-8084-1575d3403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03bba-c4d7-46bc-aa7c-c4bbe7542e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25f5ff1-78dc-4abb-ade7-981165309dee}" ma:internalName="TaxCatchAll" ma:showField="CatchAllData" ma:web="9f403bba-c4d7-46bc-aa7c-c4bbe7542e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f7fb3d-4f8b-4955-8084-1575d3403ab5">
      <Terms xmlns="http://schemas.microsoft.com/office/infopath/2007/PartnerControls"/>
    </lcf76f155ced4ddcb4097134ff3c332f>
    <TaxCatchAll xmlns="9f403bba-c4d7-46bc-aa7c-c4bbe7542ec4" xsi:nil="true"/>
  </documentManagement>
</p:properties>
</file>

<file path=customXml/itemProps1.xml><?xml version="1.0" encoding="utf-8"?>
<ds:datastoreItem xmlns:ds="http://schemas.openxmlformats.org/officeDocument/2006/customXml" ds:itemID="{5562C4F9-5DAB-4C57-9B39-92076F042708}">
  <ds:schemaRefs>
    <ds:schemaRef ds:uri="http://schemas.microsoft.com/sharepoint/v3/contenttype/forms"/>
  </ds:schemaRefs>
</ds:datastoreItem>
</file>

<file path=customXml/itemProps2.xml><?xml version="1.0" encoding="utf-8"?>
<ds:datastoreItem xmlns:ds="http://schemas.openxmlformats.org/officeDocument/2006/customXml" ds:itemID="{C2F40F08-7AF3-48DE-A51E-A14A2AAB1ADA}">
  <ds:schemaRefs>
    <ds:schemaRef ds:uri="9f403bba-c4d7-46bc-aa7c-c4bbe7542ec4"/>
    <ds:schemaRef ds:uri="eef7fb3d-4f8b-4955-8084-1575d3403a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B40D94-8788-4200-AEE4-26D31F0D4EE2}">
  <ds:schemaRefs>
    <ds:schemaRef ds:uri="http://schemas.microsoft.com/office/2006/metadata/properties"/>
    <ds:schemaRef ds:uri="http://schemas.microsoft.com/office/2006/documentManagement/types"/>
    <ds:schemaRef ds:uri="http://purl.org/dc/terms/"/>
    <ds:schemaRef ds:uri="eef7fb3d-4f8b-4955-8084-1575d3403ab5"/>
    <ds:schemaRef ds:uri="http://www.w3.org/XML/1998/namespace"/>
    <ds:schemaRef ds:uri="http://purl.org/dc/elements/1.1/"/>
    <ds:schemaRef ds:uri="http://schemas.microsoft.com/office/infopath/2007/PartnerControls"/>
    <ds:schemaRef ds:uri="http://schemas.openxmlformats.org/package/2006/metadata/core-properties"/>
    <ds:schemaRef ds:uri="9f403bba-c4d7-46bc-aa7c-c4bbe7542ec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AvfallSverige-mall</Template>
  <TotalTime>23</TotalTime>
  <Words>1759</Words>
  <Application>Microsoft Macintosh PowerPoint</Application>
  <PresentationFormat>Bredbild</PresentationFormat>
  <Paragraphs>141</Paragraphs>
  <Slides>9</Slides>
  <Notes>6</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9</vt:i4>
      </vt:variant>
    </vt:vector>
  </HeadingPairs>
  <TitlesOfParts>
    <vt:vector size="20" baseType="lpstr">
      <vt:lpstr>Arial</vt:lpstr>
      <vt:lpstr>Calibri</vt:lpstr>
      <vt:lpstr>Georgia</vt:lpstr>
      <vt:lpstr>Gotham Rounded Book</vt:lpstr>
      <vt:lpstr>Gotham Rounded Light</vt:lpstr>
      <vt:lpstr>Gotham Rounded Medium</vt:lpstr>
      <vt:lpstr>Segoe UI</vt:lpstr>
      <vt:lpstr>Symbol</vt:lpstr>
      <vt:lpstr>Söhne</vt:lpstr>
      <vt:lpstr>Verdana</vt:lpstr>
      <vt:lpstr>AvfallSverige-mall</vt:lpstr>
      <vt:lpstr>Handbok för kommunikation på återvinningscentraler</vt:lpstr>
      <vt:lpstr>Projektinformation</vt:lpstr>
      <vt:lpstr>Bakgrund och syfte</vt:lpstr>
      <vt:lpstr>Planera kommunikation steg för steg</vt:lpstr>
      <vt:lpstr>Målgruppsanalys – steg för steg</vt:lpstr>
      <vt:lpstr>Beteendeinsikter &amp; Nudging</vt:lpstr>
      <vt:lpstr>Utmaningar &amp; möjligheter för kommunikation​</vt:lpstr>
      <vt:lpstr>Tips!</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Camilla Nilsson</dc:creator>
  <cp:lastModifiedBy>Jessica Christiansen</cp:lastModifiedBy>
  <cp:revision>5</cp:revision>
  <dcterms:created xsi:type="dcterms:W3CDTF">2021-08-17T08:47:27Z</dcterms:created>
  <dcterms:modified xsi:type="dcterms:W3CDTF">2024-01-15T11:09:41Z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0x0101007D3F5076648BB24E8E48999FF46CFD13</vt:lpwstr>
  </property>
  <property fmtid="{D5CDD505-2E9C-101B-9397-08002B2CF9AE}" pid="3" name="MediaServiceImageTags">
    <vt:lpwstr/>
  </property>
  <property fmtid="{D5CDD505-2E9C-101B-9397-08002B2CF9AE}" pid="4" name="MSIP_Label_20ea7001-5c24-4702-a3ac-e436ccb02747_Enabled">
    <vt:lpwstr>true</vt:lpwstr>
  </property>
  <property fmtid="{D5CDD505-2E9C-101B-9397-08002B2CF9AE}" pid="5" name="MSIP_Label_20ea7001-5c24-4702-a3ac-e436ccb02747_SetDate">
    <vt:lpwstr>2023-11-20T14:34:00Z</vt:lpwstr>
  </property>
  <property fmtid="{D5CDD505-2E9C-101B-9397-08002B2CF9AE}" pid="6" name="MSIP_Label_20ea7001-5c24-4702-a3ac-e436ccb02747_Method">
    <vt:lpwstr>Standard</vt:lpwstr>
  </property>
  <property fmtid="{D5CDD505-2E9C-101B-9397-08002B2CF9AE}" pid="7" name="MSIP_Label_20ea7001-5c24-4702-a3ac-e436ccb02747_Name">
    <vt:lpwstr>Confidential</vt:lpwstr>
  </property>
  <property fmtid="{D5CDD505-2E9C-101B-9397-08002B2CF9AE}" pid="8" name="MSIP_Label_20ea7001-5c24-4702-a3ac-e436ccb02747_SiteId">
    <vt:lpwstr>c8823c91-be81-4f89-b024-6c3dd789c106</vt:lpwstr>
  </property>
  <property fmtid="{D5CDD505-2E9C-101B-9397-08002B2CF9AE}" pid="9" name="MSIP_Label_20ea7001-5c24-4702-a3ac-e436ccb02747_ActionId">
    <vt:lpwstr>50b948a8-a55c-4586-b81b-ad231a023cd7</vt:lpwstr>
  </property>
  <property fmtid="{D5CDD505-2E9C-101B-9397-08002B2CF9AE}" pid="10" name="MSIP_Label_20ea7001-5c24-4702-a3ac-e436ccb02747_ContentBits">
    <vt:lpwstr>2</vt:lpwstr>
  </property>
</Properties>
</file>